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953" r:id="rId2"/>
    <p:sldId id="1961" r:id="rId3"/>
    <p:sldId id="1962" r:id="rId4"/>
    <p:sldId id="1883" r:id="rId5"/>
    <p:sldId id="1889" r:id="rId6"/>
    <p:sldId id="1958" r:id="rId7"/>
    <p:sldId id="1904" r:id="rId8"/>
    <p:sldId id="1903" r:id="rId9"/>
    <p:sldId id="1905" r:id="rId10"/>
    <p:sldId id="1906" r:id="rId11"/>
    <p:sldId id="1907" r:id="rId12"/>
    <p:sldId id="1908" r:id="rId13"/>
    <p:sldId id="1909" r:id="rId14"/>
    <p:sldId id="1910" r:id="rId15"/>
    <p:sldId id="1911" r:id="rId16"/>
    <p:sldId id="1912" r:id="rId17"/>
    <p:sldId id="1913" r:id="rId18"/>
    <p:sldId id="1914" r:id="rId19"/>
    <p:sldId id="1915" r:id="rId20"/>
    <p:sldId id="1916" r:id="rId21"/>
    <p:sldId id="1917" r:id="rId22"/>
    <p:sldId id="1918" r:id="rId23"/>
    <p:sldId id="1919" r:id="rId24"/>
    <p:sldId id="1920" r:id="rId25"/>
    <p:sldId id="1921" r:id="rId26"/>
    <p:sldId id="1922" r:id="rId27"/>
    <p:sldId id="1923" r:id="rId28"/>
    <p:sldId id="1924" r:id="rId29"/>
    <p:sldId id="1925" r:id="rId30"/>
    <p:sldId id="1926" r:id="rId31"/>
    <p:sldId id="1959" r:id="rId32"/>
    <p:sldId id="1927" r:id="rId33"/>
    <p:sldId id="1928" r:id="rId34"/>
    <p:sldId id="1929" r:id="rId35"/>
    <p:sldId id="1930" r:id="rId36"/>
    <p:sldId id="1931" r:id="rId37"/>
    <p:sldId id="1932" r:id="rId38"/>
    <p:sldId id="1933" r:id="rId39"/>
    <p:sldId id="1934" r:id="rId40"/>
    <p:sldId id="1935" r:id="rId41"/>
    <p:sldId id="1936" r:id="rId4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FF"/>
    <a:srgbClr val="9AC9FF"/>
    <a:srgbClr val="FF7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4" autoAdjust="0"/>
    <p:restoredTop sz="96173" autoAdjust="0"/>
  </p:normalViewPr>
  <p:slideViewPr>
    <p:cSldViewPr snapToGrid="0">
      <p:cViewPr>
        <p:scale>
          <a:sx n="100" d="100"/>
          <a:sy n="100" d="100"/>
        </p:scale>
        <p:origin x="-7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2071A-2656-BE4A-AE50-8AB31F2B0731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EDB79-7432-AB42-916B-FA8A2FA316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61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3FA7A53-F394-B142-8823-A2052B446116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0D52C3D-0485-AE44-A139-285AC9FA3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6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this</a:t>
            </a:r>
            <a:r>
              <a:rPr lang="en-US" baseline="0" dirty="0" smtClean="0"/>
              <a:t> class in a way you might not expect a CS class to start: by thinking about a classic puzzle.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872A7F-C390-42EC-8923-696A8C1D627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37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901E3C-3E28-8541-834C-E13ED8191FC3}" type="slidenum">
              <a:rPr lang="en-US">
                <a:latin typeface="Times New Roman" pitchFamily="1" charset="0"/>
              </a:rPr>
              <a:pPr/>
              <a:t>12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CB8B09-8C8C-4519-AA9A-14CA505D7125}" type="slidenum">
              <a:rPr lang="en-US"/>
              <a:pPr/>
              <a:t>14</a:t>
            </a:fld>
            <a:endParaRPr lang="en-U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EED03C-88A6-4F77-964E-CA10FEFFC62C}" type="slidenum">
              <a:rPr lang="en-US"/>
              <a:pPr/>
              <a:t>15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F29EFF-7DF7-45DD-9961-B704995C25FF}" type="slidenum">
              <a:rPr lang="en-US"/>
              <a:pPr/>
              <a:t>16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564FE-3B6E-4FB2-9540-CD847EB9FAE7}" type="slidenum">
              <a:rPr lang="en-US"/>
              <a:pPr/>
              <a:t>18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564FE-3B6E-4FB2-9540-CD847EB9FAE7}" type="slidenum">
              <a:rPr lang="en-US"/>
              <a:pPr/>
              <a:t>19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564FE-3B6E-4FB2-9540-CD847EB9FAE7}" type="slidenum">
              <a:rPr lang="en-US"/>
              <a:pPr/>
              <a:t>20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564FE-3B6E-4FB2-9540-CD847EB9FAE7}" type="slidenum">
              <a:rPr lang="en-US"/>
              <a:pPr/>
              <a:t>21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564FE-3B6E-4FB2-9540-CD847EB9FAE7}" type="slidenum">
              <a:rPr lang="en-US"/>
              <a:pPr/>
              <a:t>22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564FE-3B6E-4FB2-9540-CD847EB9FAE7}" type="slidenum">
              <a:rPr lang="en-US"/>
              <a:pPr/>
              <a:t>23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8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397269-B190-4C80-9220-201126F37C48}" type="slidenum">
              <a:rPr lang="en-US"/>
              <a:pPr/>
              <a:t>24</a:t>
            </a:fld>
            <a:endParaRPr lang="en-US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9F17BB-1899-4671-9CC9-C27D0C7043F4}" type="slidenum">
              <a:rPr lang="en-US"/>
              <a:pPr/>
              <a:t>25</a:t>
            </a:fld>
            <a:endParaRPr lang="en-US"/>
          </a:p>
        </p:txBody>
      </p:sp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6EF343-0EAE-4107-8855-66C356238DF3}" type="slidenum">
              <a:rPr lang="en-US"/>
              <a:pPr/>
              <a:t>26</a:t>
            </a:fld>
            <a:endParaRPr lang="en-U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2532C33-E49B-5546-B438-B3B300F8AA85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74A216-FCCA-46E7-A717-50A87060F00D}" type="slidenum">
              <a:rPr lang="en-US"/>
              <a:pPr/>
              <a:t>4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A3FBEE-F370-491A-9F10-038DB713BC2C}" type="slidenum">
              <a:rPr lang="en-US"/>
              <a:pPr/>
              <a:t>5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11F75C-E3C7-4DEE-BA94-A8E846333BD4}" type="slidenum">
              <a:rPr lang="en-US"/>
              <a:pPr/>
              <a:t>6</a:t>
            </a:fld>
            <a:endParaRPr 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From Wikipedia: </a:t>
            </a:r>
            <a:r>
              <a:rPr lang="en-US" dirty="0">
                <a:ea typeface="+mn-ea"/>
                <a:cs typeface="+mn-cs"/>
              </a:rPr>
              <a:t>At the majority of synapses, signals are sent from the axon of one neuron to a dendrite of another... All neurons are electrically excitable, maintaining voltage gradients across their membranes… If the voltage changes by a large enough amount, an all-or-none electrochemical pulse called an action potential is generated, which travels rapidly along the cell's axon, and activates synaptic connections with other cells when it arrives.</a:t>
            </a:r>
            <a:endParaRPr lang="en-US" dirty="0"/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EA9180-7101-EA46-B199-6A3AA69EFC34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4A1995-62E5-40D4-A780-888D3F47B3ED}" type="slidenum">
              <a:rPr lang="en-US"/>
              <a:pPr/>
              <a:t>8</a:t>
            </a:fld>
            <a:endParaRPr lang="en-U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659246-82CD-724D-8472-2A99E2892431}" type="slidenum">
              <a:rPr lang="en-US">
                <a:latin typeface="Times New Roman" pitchFamily="1" charset="0"/>
              </a:rPr>
              <a:pPr/>
              <a:t>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44278-8675-F745-8C09-6FF0E4797091}" type="slidenum">
              <a:rPr lang="en-US">
                <a:latin typeface="Times New Roman" pitchFamily="1" charset="0"/>
              </a:rPr>
              <a:pPr/>
              <a:t>10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Still must be linearly separable</a:t>
            </a:r>
            <a:r>
              <a:rPr lang="en-US" baseline="0" dirty="0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 (or close) at the </a:t>
            </a:r>
            <a:r>
              <a:rPr lang="en-US" baseline="0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top layer</a:t>
            </a: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0B5F6-9265-324B-8B45-4886387DFBF9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E18AD-A58C-A647-AE44-3A04748F0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BB0E3-D9DC-E541-B3BD-5B76B8D88771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7F371-3E5E-B242-AA73-0E05CC8FE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F1BAB-2522-F84E-8685-5CB6E5D2C2FE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0E286-DB29-254D-93B5-6AE84D5B8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" y="533400"/>
            <a:ext cx="9143999" cy="914400"/>
          </a:xfrm>
        </p:spPr>
        <p:txBody>
          <a:bodyPr/>
          <a:lstStyle>
            <a:lvl1pPr marL="0" indent="0" algn="ctr">
              <a:buNone/>
              <a:defRPr sz="44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5"/>
          </p:nvPr>
        </p:nvSpPr>
        <p:spPr>
          <a:xfrm>
            <a:off x="2819400" y="2362200"/>
            <a:ext cx="3429000" cy="3886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41FA6-EB30-924E-A8EC-45E475DB38D1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BBBB9-F183-8A4D-B8BB-5CFD49612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57DB2-BBA1-604B-92B1-767962D8D809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89CD3-24E2-B242-A371-FC8252F72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299FE-862D-3743-AC7A-743C802EDE18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74938-F83D-4A43-BBED-F512D8AAC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1B89F-508C-F141-AF8C-BACDDD03AA82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3C6FF-D2D4-CE4F-A645-C32C4E4E5F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69D82-F9CF-3646-B562-1A57D4478530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2CC6-E151-A84D-B224-5F33A1BBE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CAD59-6AEB-6E46-98BB-8D0FBFF47E26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BD5F4-228F-0146-8360-71BCBF23E7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95978-75C9-D044-9323-F87580D60856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1EE5E-4BB6-3241-B7C4-9D6697319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80D25-578C-5447-B68E-A52B077C9FF7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87A6D-AF58-FE47-90E9-750F396A4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FCD59881-C6D6-A143-AAA2-3B4C94F65091}" type="datetime1">
              <a:rPr lang="en-US"/>
              <a:pPr>
                <a:defRPr/>
              </a:pPr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D8B43C3F-0DC6-DC47-A357-ACDAEF7B1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0000FF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Microsoft_Word_97_-_2004_Document1.doc"/><Relationship Id="rId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2603500"/>
            <a:ext cx="9143999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54166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5047"/>
    </mc:Choice>
    <mc:Fallback xmlns="">
      <p:transition spd="slow" advClick="0" advTm="1650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699905"/>
              </p:ext>
            </p:extLst>
          </p:nvPr>
        </p:nvGraphicFramePr>
        <p:xfrm>
          <a:off x="2120900" y="622300"/>
          <a:ext cx="4354513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Document" r:id="rId5" imgW="5410200" imgH="7290816" progId="Word.Document.8">
                  <p:embed/>
                </p:oleObj>
              </mc:Choice>
              <mc:Fallback>
                <p:oleObj name="Document" r:id="rId5" imgW="5410200" imgH="729081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622300"/>
                        <a:ext cx="4354513" cy="5867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483350" y="6488113"/>
            <a:ext cx="25794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Slide credit: </a:t>
            </a:r>
            <a:r>
              <a:rPr lang="en-US" sz="1800" dirty="0" smtClean="0"/>
              <a:t>T. Martinez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624576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with hidden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Can represent XORs, other nonlinear functions</a:t>
            </a:r>
          </a:p>
          <a:p>
            <a:r>
              <a:rPr lang="en-US" dirty="0" smtClean="0"/>
              <a:t>Many, many variants:</a:t>
            </a:r>
          </a:p>
          <a:p>
            <a:pPr lvl="1"/>
            <a:r>
              <a:rPr lang="en-US" dirty="0" smtClean="0"/>
              <a:t>Different network structures</a:t>
            </a:r>
          </a:p>
          <a:p>
            <a:pPr lvl="1"/>
            <a:r>
              <a:rPr lang="en-US" dirty="0" smtClean="0"/>
              <a:t>Different activation functions</a:t>
            </a:r>
          </a:p>
          <a:p>
            <a:pPr lvl="1"/>
            <a:r>
              <a:rPr lang="en-US" dirty="0" err="1" smtClean="0"/>
              <a:t>Etc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As the number of hidden units increases, the network’s capacity to learn more complicated functions also increases</a:t>
            </a:r>
          </a:p>
          <a:p>
            <a:endParaRPr lang="en-US" dirty="0"/>
          </a:p>
          <a:p>
            <a:r>
              <a:rPr lang="en-US" i="1" dirty="0"/>
              <a:t>How to train hidden layers?</a:t>
            </a: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5760279" y="6488668"/>
            <a:ext cx="3383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K. Hauser’s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303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ea typeface="+mj-ea"/>
                <a:cs typeface="+mj-cs"/>
              </a:rPr>
              <a:t>Backpropagation</a:t>
            </a:r>
            <a:r>
              <a:rPr lang="en-US" dirty="0">
                <a:ea typeface="+mj-ea"/>
                <a:cs typeface="+mj-cs"/>
              </a:rPr>
              <a:t> </a:t>
            </a:r>
            <a:r>
              <a:rPr lang="en-US" dirty="0" smtClean="0">
                <a:ea typeface="+mj-ea"/>
                <a:cs typeface="+mj-cs"/>
              </a:rPr>
              <a:t>Algorithm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Werbos</a:t>
            </a:r>
            <a:r>
              <a:rPr lang="en-US" dirty="0"/>
              <a:t>, </a:t>
            </a:r>
            <a:r>
              <a:rPr lang="en-US" dirty="0" err="1"/>
              <a:t>Rumelhart</a:t>
            </a:r>
            <a:r>
              <a:rPr lang="en-US" dirty="0"/>
              <a:t>, Hinton, Williams (1974)</a:t>
            </a:r>
          </a:p>
          <a:p>
            <a:pPr eaLnBrk="1" hangingPunct="1"/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Until convergence:</a:t>
            </a:r>
            <a:endParaRPr lang="en-US" dirty="0">
              <a:ea typeface="ＭＳ Ｐゴシック" pitchFamily="1" charset="-128"/>
              <a:cs typeface="ＭＳ Ｐゴシック" pitchFamily="1" charset="-128"/>
            </a:endParaRPr>
          </a:p>
          <a:p>
            <a:pPr lvl="1" eaLnBrk="1" hangingPunct="1"/>
            <a:r>
              <a:rPr lang="en-US" dirty="0"/>
              <a:t>Present a training </a:t>
            </a:r>
            <a:r>
              <a:rPr lang="en-US" dirty="0" smtClean="0"/>
              <a:t>pattern to network</a:t>
            </a:r>
            <a:endParaRPr lang="en-US" dirty="0"/>
          </a:p>
          <a:p>
            <a:pPr lvl="1" eaLnBrk="1" hangingPunct="1"/>
            <a:r>
              <a:rPr lang="en-US" dirty="0"/>
              <a:t>Calculate the error of the output nodes </a:t>
            </a:r>
            <a:endParaRPr lang="en-US" dirty="0" smtClean="0"/>
          </a:p>
          <a:p>
            <a:pPr lvl="1" eaLnBrk="1" hangingPunct="1"/>
            <a:r>
              <a:rPr lang="en-US" dirty="0" smtClean="0"/>
              <a:t>Calculate </a:t>
            </a:r>
            <a:r>
              <a:rPr lang="en-US" dirty="0"/>
              <a:t>the error of the hidden </a:t>
            </a:r>
            <a:r>
              <a:rPr lang="en-US" dirty="0" smtClean="0"/>
              <a:t>nodes, based </a:t>
            </a:r>
            <a:r>
              <a:rPr lang="en-US" dirty="0"/>
              <a:t>on the </a:t>
            </a:r>
            <a:r>
              <a:rPr lang="en-US" dirty="0" smtClean="0"/>
              <a:t>output node error </a:t>
            </a:r>
            <a:r>
              <a:rPr lang="en-US" dirty="0"/>
              <a:t>which is </a:t>
            </a:r>
            <a:r>
              <a:rPr lang="en-US" dirty="0" smtClean="0"/>
              <a:t>propagated back</a:t>
            </a:r>
            <a:endParaRPr lang="en-US" dirty="0"/>
          </a:p>
          <a:p>
            <a:pPr lvl="1" eaLnBrk="1" hangingPunct="1"/>
            <a:r>
              <a:rPr lang="en-US" dirty="0"/>
              <a:t>Continue </a:t>
            </a:r>
            <a:r>
              <a:rPr lang="en-US" dirty="0" smtClean="0"/>
              <a:t>back-propagating </a:t>
            </a:r>
            <a:r>
              <a:rPr lang="en-US" dirty="0"/>
              <a:t>error </a:t>
            </a:r>
            <a:r>
              <a:rPr lang="en-US" dirty="0" smtClean="0"/>
              <a:t>until </a:t>
            </a:r>
            <a:r>
              <a:rPr lang="en-US" dirty="0"/>
              <a:t>the input layer </a:t>
            </a:r>
            <a:endParaRPr lang="en-US" dirty="0" smtClean="0"/>
          </a:p>
          <a:p>
            <a:pPr lvl="1" eaLnBrk="1" hangingPunct="1"/>
            <a:r>
              <a:rPr lang="en-US" dirty="0" smtClean="0"/>
              <a:t>Update </a:t>
            </a:r>
            <a:r>
              <a:rPr lang="en-US" dirty="0"/>
              <a:t>all weights </a:t>
            </a:r>
            <a:r>
              <a:rPr lang="en-US" dirty="0" smtClean="0"/>
              <a:t>in the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21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46100" y="0"/>
            <a:ext cx="8032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50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Backpropagation</a:t>
            </a:r>
            <a:endParaRPr lang="en-US"/>
          </a:p>
        </p:txBody>
      </p:sp>
      <p:sp>
        <p:nvSpPr>
          <p:cNvPr id="3491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Minimize E(</a:t>
            </a:r>
            <a:r>
              <a:rPr lang="en-US" dirty="0">
                <a:latin typeface="Symbol" pitchFamily="18" charset="2"/>
              </a:rPr>
              <a:t>q</a:t>
            </a:r>
            <a:r>
              <a:rPr lang="en-US" dirty="0" smtClean="0"/>
              <a:t>) </a:t>
            </a:r>
          </a:p>
          <a:p>
            <a:r>
              <a:rPr lang="en-US" dirty="0" smtClean="0"/>
              <a:t>Gradient Descent…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1DE841C0-FD5E-4E1F-86B7-B3EFF3C2129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49188" name="Line 4"/>
          <p:cNvSpPr>
            <a:spLocks noChangeShapeType="1"/>
          </p:cNvSpPr>
          <p:nvPr/>
        </p:nvSpPr>
        <p:spPr bwMode="auto">
          <a:xfrm>
            <a:off x="1371600" y="59436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189" name="Line 5"/>
          <p:cNvSpPr>
            <a:spLocks noChangeShapeType="1"/>
          </p:cNvSpPr>
          <p:nvPr/>
        </p:nvSpPr>
        <p:spPr bwMode="auto">
          <a:xfrm flipV="1">
            <a:off x="1371600" y="3657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190" name="Freeform 6"/>
          <p:cNvSpPr>
            <a:spLocks/>
          </p:cNvSpPr>
          <p:nvPr/>
        </p:nvSpPr>
        <p:spPr bwMode="auto">
          <a:xfrm>
            <a:off x="1524000" y="3657600"/>
            <a:ext cx="45720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9191" name="Text Box 7"/>
          <p:cNvSpPr txBox="1">
            <a:spLocks noChangeArrowheads="1"/>
          </p:cNvSpPr>
          <p:nvPr/>
        </p:nvSpPr>
        <p:spPr bwMode="auto">
          <a:xfrm>
            <a:off x="6324600" y="3505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E(</a:t>
            </a:r>
            <a:r>
              <a:rPr lang="en-US" sz="2400" dirty="0">
                <a:latin typeface="Symbol" pitchFamily="18" charset="2"/>
              </a:rPr>
              <a:t>q</a:t>
            </a:r>
            <a:r>
              <a:rPr lang="en-US" sz="2400" dirty="0"/>
              <a:t>)</a:t>
            </a:r>
          </a:p>
        </p:txBody>
      </p:sp>
      <p:sp>
        <p:nvSpPr>
          <p:cNvPr id="349192" name="Text Box 8"/>
          <p:cNvSpPr txBox="1">
            <a:spLocks noChangeArrowheads="1"/>
          </p:cNvSpPr>
          <p:nvPr/>
        </p:nvSpPr>
        <p:spPr bwMode="auto">
          <a:xfrm>
            <a:off x="6629400" y="5715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717929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Backpropagation</a:t>
            </a: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Minimize E(</a:t>
            </a:r>
            <a:r>
              <a:rPr lang="en-US" dirty="0">
                <a:latin typeface="Symbol" pitchFamily="18" charset="2"/>
              </a:rPr>
              <a:t>q</a:t>
            </a:r>
            <a:r>
              <a:rPr lang="en-US" dirty="0" smtClean="0"/>
              <a:t>) </a:t>
            </a:r>
          </a:p>
          <a:p>
            <a:r>
              <a:rPr lang="en-US" dirty="0" smtClean="0"/>
              <a:t>Gradient Descent…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8A513AE3-6D9B-4CB2-A31E-7621CF7EEAE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55332" name="Line 4"/>
          <p:cNvSpPr>
            <a:spLocks noChangeShapeType="1"/>
          </p:cNvSpPr>
          <p:nvPr/>
        </p:nvSpPr>
        <p:spPr bwMode="auto">
          <a:xfrm>
            <a:off x="1371600" y="59436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5333" name="Line 5"/>
          <p:cNvSpPr>
            <a:spLocks noChangeShapeType="1"/>
          </p:cNvSpPr>
          <p:nvPr/>
        </p:nvSpPr>
        <p:spPr bwMode="auto">
          <a:xfrm flipV="1">
            <a:off x="1371600" y="3657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5334" name="Freeform 6"/>
          <p:cNvSpPr>
            <a:spLocks/>
          </p:cNvSpPr>
          <p:nvPr/>
        </p:nvSpPr>
        <p:spPr bwMode="auto">
          <a:xfrm>
            <a:off x="1524000" y="3657600"/>
            <a:ext cx="45720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5335" name="Text Box 7"/>
          <p:cNvSpPr txBox="1">
            <a:spLocks noChangeArrowheads="1"/>
          </p:cNvSpPr>
          <p:nvPr/>
        </p:nvSpPr>
        <p:spPr bwMode="auto">
          <a:xfrm>
            <a:off x="6324600" y="3505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E(</a:t>
            </a:r>
            <a:r>
              <a:rPr lang="en-US" sz="2400">
                <a:latin typeface="Symbol" pitchFamily="18" charset="2"/>
              </a:rPr>
              <a:t>q</a:t>
            </a:r>
            <a:r>
              <a:rPr lang="en-US" sz="2400"/>
              <a:t>)</a:t>
            </a:r>
          </a:p>
        </p:txBody>
      </p:sp>
      <p:sp>
        <p:nvSpPr>
          <p:cNvPr id="355336" name="Text Box 8"/>
          <p:cNvSpPr txBox="1">
            <a:spLocks noChangeArrowheads="1"/>
          </p:cNvSpPr>
          <p:nvPr/>
        </p:nvSpPr>
        <p:spPr bwMode="auto">
          <a:xfrm>
            <a:off x="6629400" y="5715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  <p:sp>
        <p:nvSpPr>
          <p:cNvPr id="355338" name="Line 10"/>
          <p:cNvSpPr>
            <a:spLocks noChangeShapeType="1"/>
          </p:cNvSpPr>
          <p:nvPr/>
        </p:nvSpPr>
        <p:spPr bwMode="auto">
          <a:xfrm>
            <a:off x="2057400" y="4419600"/>
            <a:ext cx="914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5337" name="Oval 9"/>
          <p:cNvSpPr>
            <a:spLocks noChangeArrowheads="1"/>
          </p:cNvSpPr>
          <p:nvPr/>
        </p:nvSpPr>
        <p:spPr bwMode="auto">
          <a:xfrm>
            <a:off x="19812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5339" name="Text Box 11"/>
          <p:cNvSpPr txBox="1">
            <a:spLocks noChangeArrowheads="1"/>
          </p:cNvSpPr>
          <p:nvPr/>
        </p:nvSpPr>
        <p:spPr bwMode="auto">
          <a:xfrm>
            <a:off x="1981200" y="52578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Gradient of E</a:t>
            </a:r>
          </a:p>
        </p:txBody>
      </p:sp>
      <p:sp>
        <p:nvSpPr>
          <p:cNvPr id="355340" name="Oval 12"/>
          <p:cNvSpPr>
            <a:spLocks noChangeArrowheads="1"/>
          </p:cNvSpPr>
          <p:nvPr/>
        </p:nvSpPr>
        <p:spPr bwMode="auto">
          <a:xfrm>
            <a:off x="1981200" y="58674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807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Backpropagation</a:t>
            </a:r>
            <a:endParaRPr lang="en-US"/>
          </a:p>
        </p:txBody>
      </p:sp>
      <p:sp>
        <p:nvSpPr>
          <p:cNvPr id="3573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Minimize E(</a:t>
            </a:r>
            <a:r>
              <a:rPr lang="en-US" dirty="0">
                <a:latin typeface="Symbol" pitchFamily="18" charset="2"/>
              </a:rPr>
              <a:t>q</a:t>
            </a:r>
            <a:r>
              <a:rPr lang="en-US" dirty="0" smtClean="0"/>
              <a:t>) </a:t>
            </a:r>
          </a:p>
          <a:p>
            <a:r>
              <a:rPr lang="en-US" dirty="0" smtClean="0"/>
              <a:t>Gradient Descent…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0C8820C9-3723-48EA-B420-F44833C1CC1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57380" name="Line 4"/>
          <p:cNvSpPr>
            <a:spLocks noChangeShapeType="1"/>
          </p:cNvSpPr>
          <p:nvPr/>
        </p:nvSpPr>
        <p:spPr bwMode="auto">
          <a:xfrm>
            <a:off x="1371600" y="59436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7381" name="Line 5"/>
          <p:cNvSpPr>
            <a:spLocks noChangeShapeType="1"/>
          </p:cNvSpPr>
          <p:nvPr/>
        </p:nvSpPr>
        <p:spPr bwMode="auto">
          <a:xfrm flipV="1">
            <a:off x="1371600" y="3657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7382" name="Freeform 6"/>
          <p:cNvSpPr>
            <a:spLocks/>
          </p:cNvSpPr>
          <p:nvPr/>
        </p:nvSpPr>
        <p:spPr bwMode="auto">
          <a:xfrm>
            <a:off x="1524000" y="3657600"/>
            <a:ext cx="45720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7383" name="Text Box 7"/>
          <p:cNvSpPr txBox="1">
            <a:spLocks noChangeArrowheads="1"/>
          </p:cNvSpPr>
          <p:nvPr/>
        </p:nvSpPr>
        <p:spPr bwMode="auto">
          <a:xfrm>
            <a:off x="6324600" y="3505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E(</a:t>
            </a:r>
            <a:r>
              <a:rPr lang="en-US" sz="2400">
                <a:latin typeface="Symbol" pitchFamily="18" charset="2"/>
              </a:rPr>
              <a:t>q</a:t>
            </a:r>
            <a:r>
              <a:rPr lang="en-US" sz="2400"/>
              <a:t>)</a:t>
            </a:r>
          </a:p>
        </p:txBody>
      </p:sp>
      <p:sp>
        <p:nvSpPr>
          <p:cNvPr id="357384" name="Text Box 8"/>
          <p:cNvSpPr txBox="1">
            <a:spLocks noChangeArrowheads="1"/>
          </p:cNvSpPr>
          <p:nvPr/>
        </p:nvSpPr>
        <p:spPr bwMode="auto">
          <a:xfrm>
            <a:off x="6629400" y="5715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  <p:sp>
        <p:nvSpPr>
          <p:cNvPr id="357385" name="Line 9"/>
          <p:cNvSpPr>
            <a:spLocks noChangeShapeType="1"/>
          </p:cNvSpPr>
          <p:nvPr/>
        </p:nvSpPr>
        <p:spPr bwMode="auto">
          <a:xfrm flipV="1">
            <a:off x="2133600" y="6096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7387" name="Text Box 11"/>
          <p:cNvSpPr txBox="1">
            <a:spLocks noChangeArrowheads="1"/>
          </p:cNvSpPr>
          <p:nvPr/>
        </p:nvSpPr>
        <p:spPr bwMode="auto">
          <a:xfrm>
            <a:off x="1600200" y="52578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Step ~ gradient</a:t>
            </a:r>
          </a:p>
        </p:txBody>
      </p:sp>
      <p:sp>
        <p:nvSpPr>
          <p:cNvPr id="357388" name="Oval 12"/>
          <p:cNvSpPr>
            <a:spLocks noChangeArrowheads="1"/>
          </p:cNvSpPr>
          <p:nvPr/>
        </p:nvSpPr>
        <p:spPr bwMode="auto">
          <a:xfrm>
            <a:off x="1981200" y="58674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7389" name="Oval 13"/>
          <p:cNvSpPr>
            <a:spLocks noChangeArrowheads="1"/>
          </p:cNvSpPr>
          <p:nvPr/>
        </p:nvSpPr>
        <p:spPr bwMode="auto">
          <a:xfrm>
            <a:off x="2514600" y="58674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912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Classic </a:t>
            </a:r>
            <a:r>
              <a:rPr lang="en-US" dirty="0" err="1" smtClean="0"/>
              <a:t>backprop</a:t>
            </a:r>
            <a:r>
              <a:rPr lang="en-US" dirty="0" smtClean="0"/>
              <a:t> computes weight changes after scanning through the entire training set</a:t>
            </a:r>
          </a:p>
          <a:p>
            <a:pPr lvl="1"/>
            <a:r>
              <a:rPr lang="en-US" dirty="0" smtClean="0"/>
              <a:t>Theoretically justified</a:t>
            </a:r>
          </a:p>
          <a:p>
            <a:pPr lvl="1"/>
            <a:r>
              <a:rPr lang="en-US" dirty="0" smtClean="0"/>
              <a:t>But this is very slow</a:t>
            </a:r>
          </a:p>
          <a:p>
            <a:pPr lvl="1"/>
            <a:endParaRPr lang="en-US" dirty="0"/>
          </a:p>
          <a:p>
            <a:r>
              <a:rPr lang="en-US" dirty="0" smtClean="0"/>
              <a:t>Stochastic gradient descent randomizes the input data, then takes a step after each training exemplar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4DEE7548-B848-4386-AE67-7DF72A9FCBF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012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Backpropagation</a:t>
            </a:r>
            <a:endParaRPr 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 of Stochastic Gradient Descent</a:t>
            </a:r>
          </a:p>
          <a:p>
            <a:r>
              <a:rPr lang="en-US" dirty="0" smtClean="0"/>
              <a:t>Decompose E(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 = e</a:t>
            </a:r>
            <a:r>
              <a:rPr lang="en-US" baseline="-25000" dirty="0" smtClean="0"/>
              <a:t>1</a:t>
            </a:r>
            <a:r>
              <a:rPr lang="en-US" dirty="0" smtClean="0"/>
              <a:t>(q)+e</a:t>
            </a:r>
            <a:r>
              <a:rPr lang="en-US" baseline="-25000" dirty="0" smtClean="0"/>
              <a:t>2</a:t>
            </a:r>
            <a:r>
              <a:rPr lang="en-US" dirty="0" smtClean="0"/>
              <a:t>(q)+…+</a:t>
            </a:r>
            <a:r>
              <a:rPr lang="en-US" dirty="0" err="1" smtClean="0"/>
              <a:t>e</a:t>
            </a:r>
            <a:r>
              <a:rPr lang="en-US" baseline="-25000" dirty="0" err="1" smtClean="0"/>
              <a:t>N</a:t>
            </a:r>
            <a:r>
              <a:rPr lang="en-US" dirty="0" smtClean="0"/>
              <a:t>(q)</a:t>
            </a:r>
          </a:p>
          <a:p>
            <a:pPr lvl="1"/>
            <a:r>
              <a:rPr lang="en-US" dirty="0" smtClean="0"/>
              <a:t>Here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r>
              <a:rPr lang="en-US" dirty="0" smtClean="0"/>
              <a:t> = (g(</a:t>
            </a:r>
            <a:r>
              <a:rPr lang="en-US" b="1" dirty="0" smtClean="0"/>
              <a:t>x</a:t>
            </a:r>
            <a:r>
              <a:rPr lang="en-US" baseline="30000" dirty="0" smtClean="0"/>
              <a:t>(k)</a:t>
            </a:r>
            <a:r>
              <a:rPr lang="en-US" dirty="0" smtClean="0"/>
              <a:t>,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)-y</a:t>
            </a:r>
            <a:r>
              <a:rPr lang="en-US" baseline="30000" dirty="0" smtClean="0"/>
              <a:t>(k)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On each iteration take a step to reduce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endParaRPr lang="en-US" baseline="-250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35232E42-BE57-4E4F-BD44-9BCA0811710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59428" name="Line 4"/>
          <p:cNvSpPr>
            <a:spLocks noChangeShapeType="1"/>
          </p:cNvSpPr>
          <p:nvPr/>
        </p:nvSpPr>
        <p:spPr bwMode="auto">
          <a:xfrm>
            <a:off x="1371600" y="64008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29" name="Line 5"/>
          <p:cNvSpPr>
            <a:spLocks noChangeShapeType="1"/>
          </p:cNvSpPr>
          <p:nvPr/>
        </p:nvSpPr>
        <p:spPr bwMode="auto">
          <a:xfrm flipV="1">
            <a:off x="1371600" y="4114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0" name="Freeform 6"/>
          <p:cNvSpPr>
            <a:spLocks/>
          </p:cNvSpPr>
          <p:nvPr/>
        </p:nvSpPr>
        <p:spPr bwMode="auto">
          <a:xfrm>
            <a:off x="1524000" y="4114800"/>
            <a:ext cx="45720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6324600" y="39624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E(</a:t>
            </a:r>
            <a:r>
              <a:rPr lang="en-US" sz="2400">
                <a:latin typeface="Symbol" pitchFamily="18" charset="2"/>
              </a:rPr>
              <a:t>q</a:t>
            </a:r>
            <a:r>
              <a:rPr lang="en-US" sz="2400"/>
              <a:t>)</a:t>
            </a:r>
          </a:p>
        </p:txBody>
      </p:sp>
      <p:sp>
        <p:nvSpPr>
          <p:cNvPr id="359432" name="Text Box 8"/>
          <p:cNvSpPr txBox="1">
            <a:spLocks noChangeArrowheads="1"/>
          </p:cNvSpPr>
          <p:nvPr/>
        </p:nvSpPr>
        <p:spPr bwMode="auto">
          <a:xfrm>
            <a:off x="6629400" y="6172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  <p:sp>
        <p:nvSpPr>
          <p:cNvPr id="359438" name="Oval 14"/>
          <p:cNvSpPr>
            <a:spLocks noChangeArrowheads="1"/>
          </p:cNvSpPr>
          <p:nvPr/>
        </p:nvSpPr>
        <p:spPr bwMode="auto">
          <a:xfrm>
            <a:off x="19812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9439" name="Line 15"/>
          <p:cNvSpPr>
            <a:spLocks noChangeShapeType="1"/>
          </p:cNvSpPr>
          <p:nvPr/>
        </p:nvSpPr>
        <p:spPr bwMode="auto">
          <a:xfrm>
            <a:off x="2057400" y="48768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7" name="Oval 13"/>
          <p:cNvSpPr>
            <a:spLocks noChangeArrowheads="1"/>
          </p:cNvSpPr>
          <p:nvPr/>
        </p:nvSpPr>
        <p:spPr bwMode="auto">
          <a:xfrm>
            <a:off x="1981200" y="4800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0" name="Text Box 16"/>
          <p:cNvSpPr txBox="1">
            <a:spLocks noChangeArrowheads="1"/>
          </p:cNvSpPr>
          <p:nvPr/>
        </p:nvSpPr>
        <p:spPr bwMode="auto">
          <a:xfrm>
            <a:off x="1676400" y="52578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Gradient of e</a:t>
            </a:r>
            <a:r>
              <a:rPr lang="en-US" sz="2000" baseline="-25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53698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Backpropagation</a:t>
            </a:r>
            <a:endParaRPr 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 of Stochastic Gradient Descent</a:t>
            </a:r>
          </a:p>
          <a:p>
            <a:r>
              <a:rPr lang="en-US" dirty="0" smtClean="0"/>
              <a:t>Decompose E(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 = e</a:t>
            </a:r>
            <a:r>
              <a:rPr lang="en-US" baseline="-25000" dirty="0" smtClean="0"/>
              <a:t>1</a:t>
            </a:r>
            <a:r>
              <a:rPr lang="en-US" dirty="0" smtClean="0"/>
              <a:t>(q)+e</a:t>
            </a:r>
            <a:r>
              <a:rPr lang="en-US" baseline="-25000" dirty="0" smtClean="0"/>
              <a:t>2</a:t>
            </a:r>
            <a:r>
              <a:rPr lang="en-US" dirty="0" smtClean="0"/>
              <a:t>(q)+…+</a:t>
            </a:r>
            <a:r>
              <a:rPr lang="en-US" dirty="0" err="1" smtClean="0"/>
              <a:t>e</a:t>
            </a:r>
            <a:r>
              <a:rPr lang="en-US" baseline="-25000" dirty="0" err="1" smtClean="0"/>
              <a:t>N</a:t>
            </a:r>
            <a:r>
              <a:rPr lang="en-US" dirty="0" smtClean="0"/>
              <a:t>(q)</a:t>
            </a:r>
          </a:p>
          <a:p>
            <a:pPr lvl="1"/>
            <a:r>
              <a:rPr lang="en-US" dirty="0" smtClean="0"/>
              <a:t>Here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r>
              <a:rPr lang="en-US" dirty="0" smtClean="0"/>
              <a:t> = (g(</a:t>
            </a:r>
            <a:r>
              <a:rPr lang="en-US" b="1" dirty="0" smtClean="0"/>
              <a:t>x</a:t>
            </a:r>
            <a:r>
              <a:rPr lang="en-US" baseline="30000" dirty="0" smtClean="0"/>
              <a:t>(k)</a:t>
            </a:r>
            <a:r>
              <a:rPr lang="en-US" dirty="0" smtClean="0"/>
              <a:t>,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)-y</a:t>
            </a:r>
            <a:r>
              <a:rPr lang="en-US" baseline="30000" dirty="0" smtClean="0"/>
              <a:t>(k)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On each iteration take a step to reduce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endParaRPr lang="en-US" baseline="-250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35232E42-BE57-4E4F-BD44-9BCA0811710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59428" name="Line 4"/>
          <p:cNvSpPr>
            <a:spLocks noChangeShapeType="1"/>
          </p:cNvSpPr>
          <p:nvPr/>
        </p:nvSpPr>
        <p:spPr bwMode="auto">
          <a:xfrm>
            <a:off x="1371600" y="64008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29" name="Line 5"/>
          <p:cNvSpPr>
            <a:spLocks noChangeShapeType="1"/>
          </p:cNvSpPr>
          <p:nvPr/>
        </p:nvSpPr>
        <p:spPr bwMode="auto">
          <a:xfrm flipV="1">
            <a:off x="1371600" y="4114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0" name="Freeform 6"/>
          <p:cNvSpPr>
            <a:spLocks/>
          </p:cNvSpPr>
          <p:nvPr/>
        </p:nvSpPr>
        <p:spPr bwMode="auto">
          <a:xfrm>
            <a:off x="1524000" y="4114800"/>
            <a:ext cx="45720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6324600" y="39624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E(</a:t>
            </a:r>
            <a:r>
              <a:rPr lang="en-US" sz="2400">
                <a:latin typeface="Symbol" pitchFamily="18" charset="2"/>
              </a:rPr>
              <a:t>q</a:t>
            </a:r>
            <a:r>
              <a:rPr lang="en-US" sz="2400"/>
              <a:t>)</a:t>
            </a:r>
          </a:p>
        </p:txBody>
      </p:sp>
      <p:sp>
        <p:nvSpPr>
          <p:cNvPr id="359432" name="Text Box 8"/>
          <p:cNvSpPr txBox="1">
            <a:spLocks noChangeArrowheads="1"/>
          </p:cNvSpPr>
          <p:nvPr/>
        </p:nvSpPr>
        <p:spPr bwMode="auto">
          <a:xfrm>
            <a:off x="6629400" y="6172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  <p:sp>
        <p:nvSpPr>
          <p:cNvPr id="359438" name="Oval 14"/>
          <p:cNvSpPr>
            <a:spLocks noChangeArrowheads="1"/>
          </p:cNvSpPr>
          <p:nvPr/>
        </p:nvSpPr>
        <p:spPr bwMode="auto">
          <a:xfrm>
            <a:off x="19812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59439" name="Line 15"/>
          <p:cNvSpPr>
            <a:spLocks noChangeShapeType="1"/>
          </p:cNvSpPr>
          <p:nvPr/>
        </p:nvSpPr>
        <p:spPr bwMode="auto">
          <a:xfrm>
            <a:off x="2057400" y="48768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7" name="Oval 13"/>
          <p:cNvSpPr>
            <a:spLocks noChangeArrowheads="1"/>
          </p:cNvSpPr>
          <p:nvPr/>
        </p:nvSpPr>
        <p:spPr bwMode="auto">
          <a:xfrm>
            <a:off x="1981200" y="4800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440" name="Text Box 16"/>
          <p:cNvSpPr txBox="1">
            <a:spLocks noChangeArrowheads="1"/>
          </p:cNvSpPr>
          <p:nvPr/>
        </p:nvSpPr>
        <p:spPr bwMode="auto">
          <a:xfrm>
            <a:off x="1676400" y="52578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Gradient of e</a:t>
            </a:r>
            <a:r>
              <a:rPr lang="en-US" sz="2000" baseline="-25000"/>
              <a:t>1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2860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2133600" y="6553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736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041F-AA12-2F49-8370-748B2CE773E7}" type="slidenum">
              <a:rPr lang="en-US"/>
              <a:pPr/>
              <a:t>2</a:t>
            </a:fld>
            <a:endParaRPr lang="en-US"/>
          </a:p>
        </p:txBody>
      </p:sp>
      <p:sp>
        <p:nvSpPr>
          <p:cNvPr id="294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0338"/>
            <a:ext cx="9144000" cy="1143000"/>
          </a:xfrm>
        </p:spPr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0000FF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Assignment 4 due Thursday</a:t>
            </a:r>
          </a:p>
          <a:p>
            <a:r>
              <a:rPr lang="en-US" dirty="0" smtClean="0"/>
              <a:t>Assignment 5 due Tuesday 12/13</a:t>
            </a:r>
          </a:p>
          <a:p>
            <a:r>
              <a:rPr lang="en-US" dirty="0" smtClean="0"/>
              <a:t>Final exam Monday 12/12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7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Backpropagation</a:t>
            </a:r>
            <a:endParaRPr 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 of Stochastic Gradient Descent</a:t>
            </a:r>
          </a:p>
          <a:p>
            <a:r>
              <a:rPr lang="en-US" dirty="0" smtClean="0"/>
              <a:t>Decompose E(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 = e</a:t>
            </a:r>
            <a:r>
              <a:rPr lang="en-US" baseline="-25000" dirty="0" smtClean="0"/>
              <a:t>1</a:t>
            </a:r>
            <a:r>
              <a:rPr lang="en-US" dirty="0" smtClean="0"/>
              <a:t>(q)+e</a:t>
            </a:r>
            <a:r>
              <a:rPr lang="en-US" baseline="-25000" dirty="0" smtClean="0"/>
              <a:t>2</a:t>
            </a:r>
            <a:r>
              <a:rPr lang="en-US" dirty="0" smtClean="0"/>
              <a:t>(q)+…+</a:t>
            </a:r>
            <a:r>
              <a:rPr lang="en-US" dirty="0" err="1" smtClean="0"/>
              <a:t>e</a:t>
            </a:r>
            <a:r>
              <a:rPr lang="en-US" baseline="-25000" dirty="0" err="1" smtClean="0"/>
              <a:t>N</a:t>
            </a:r>
            <a:r>
              <a:rPr lang="en-US" dirty="0" smtClean="0"/>
              <a:t>(q)</a:t>
            </a:r>
          </a:p>
          <a:p>
            <a:pPr lvl="1"/>
            <a:r>
              <a:rPr lang="en-US" dirty="0" smtClean="0"/>
              <a:t>Here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r>
              <a:rPr lang="en-US" dirty="0" smtClean="0"/>
              <a:t> = (g(</a:t>
            </a:r>
            <a:r>
              <a:rPr lang="en-US" b="1" dirty="0" smtClean="0"/>
              <a:t>x</a:t>
            </a:r>
            <a:r>
              <a:rPr lang="en-US" baseline="30000" dirty="0" smtClean="0"/>
              <a:t>(k)</a:t>
            </a:r>
            <a:r>
              <a:rPr lang="en-US" dirty="0" smtClean="0"/>
              <a:t>,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)-y</a:t>
            </a:r>
            <a:r>
              <a:rPr lang="en-US" baseline="30000" dirty="0" smtClean="0"/>
              <a:t>(k)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On each iteration take a step to reduce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endParaRPr lang="en-US" baseline="-250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35232E42-BE57-4E4F-BD44-9BCA0811710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59428" name="Line 4"/>
          <p:cNvSpPr>
            <a:spLocks noChangeShapeType="1"/>
          </p:cNvSpPr>
          <p:nvPr/>
        </p:nvSpPr>
        <p:spPr bwMode="auto">
          <a:xfrm>
            <a:off x="1371600" y="64008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29" name="Line 5"/>
          <p:cNvSpPr>
            <a:spLocks noChangeShapeType="1"/>
          </p:cNvSpPr>
          <p:nvPr/>
        </p:nvSpPr>
        <p:spPr bwMode="auto">
          <a:xfrm flipV="1">
            <a:off x="1371600" y="4114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0" name="Freeform 6"/>
          <p:cNvSpPr>
            <a:spLocks/>
          </p:cNvSpPr>
          <p:nvPr/>
        </p:nvSpPr>
        <p:spPr bwMode="auto">
          <a:xfrm>
            <a:off x="1524000" y="4114800"/>
            <a:ext cx="45720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6324600" y="39624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E(</a:t>
            </a:r>
            <a:r>
              <a:rPr lang="en-US" sz="2400">
                <a:latin typeface="Symbol" pitchFamily="18" charset="2"/>
              </a:rPr>
              <a:t>q</a:t>
            </a:r>
            <a:r>
              <a:rPr lang="en-US" sz="2400"/>
              <a:t>)</a:t>
            </a:r>
          </a:p>
        </p:txBody>
      </p:sp>
      <p:sp>
        <p:nvSpPr>
          <p:cNvPr id="359432" name="Text Box 8"/>
          <p:cNvSpPr txBox="1">
            <a:spLocks noChangeArrowheads="1"/>
          </p:cNvSpPr>
          <p:nvPr/>
        </p:nvSpPr>
        <p:spPr bwMode="auto">
          <a:xfrm>
            <a:off x="6629400" y="6172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 flipH="1" flipV="1">
            <a:off x="1828800" y="50292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" name="Oval 11"/>
          <p:cNvSpPr>
            <a:spLocks noChangeArrowheads="1"/>
          </p:cNvSpPr>
          <p:nvPr/>
        </p:nvSpPr>
        <p:spPr bwMode="auto">
          <a:xfrm>
            <a:off x="2286000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2057400" y="43434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Gradient of e</a:t>
            </a:r>
            <a:r>
              <a:rPr lang="en-US" sz="2000" baseline="-25000"/>
              <a:t>2</a:t>
            </a:r>
          </a:p>
        </p:txBody>
      </p:sp>
      <p:sp>
        <p:nvSpPr>
          <p:cNvPr id="20" name="Oval 13"/>
          <p:cNvSpPr>
            <a:spLocks noChangeArrowheads="1"/>
          </p:cNvSpPr>
          <p:nvPr/>
        </p:nvSpPr>
        <p:spPr bwMode="auto">
          <a:xfrm>
            <a:off x="22860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920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Backpropagation</a:t>
            </a:r>
            <a:endParaRPr 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 of Stochastic Gradient Descent</a:t>
            </a:r>
          </a:p>
          <a:p>
            <a:r>
              <a:rPr lang="en-US" dirty="0" smtClean="0"/>
              <a:t>Decompose E(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 = e</a:t>
            </a:r>
            <a:r>
              <a:rPr lang="en-US" baseline="-25000" dirty="0" smtClean="0"/>
              <a:t>1</a:t>
            </a:r>
            <a:r>
              <a:rPr lang="en-US" dirty="0" smtClean="0"/>
              <a:t>(q)+e</a:t>
            </a:r>
            <a:r>
              <a:rPr lang="en-US" baseline="-25000" dirty="0" smtClean="0"/>
              <a:t>2</a:t>
            </a:r>
            <a:r>
              <a:rPr lang="en-US" dirty="0" smtClean="0"/>
              <a:t>(q)+…+</a:t>
            </a:r>
            <a:r>
              <a:rPr lang="en-US" dirty="0" err="1" smtClean="0"/>
              <a:t>e</a:t>
            </a:r>
            <a:r>
              <a:rPr lang="en-US" baseline="-25000" dirty="0" err="1" smtClean="0"/>
              <a:t>N</a:t>
            </a:r>
            <a:r>
              <a:rPr lang="en-US" dirty="0" smtClean="0"/>
              <a:t>(q)</a:t>
            </a:r>
          </a:p>
          <a:p>
            <a:pPr lvl="1"/>
            <a:r>
              <a:rPr lang="en-US" dirty="0" smtClean="0"/>
              <a:t>Here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r>
              <a:rPr lang="en-US" dirty="0" smtClean="0"/>
              <a:t> = (g(</a:t>
            </a:r>
            <a:r>
              <a:rPr lang="en-US" b="1" dirty="0" smtClean="0"/>
              <a:t>x</a:t>
            </a:r>
            <a:r>
              <a:rPr lang="en-US" baseline="30000" dirty="0" smtClean="0"/>
              <a:t>(k)</a:t>
            </a:r>
            <a:r>
              <a:rPr lang="en-US" dirty="0" smtClean="0"/>
              <a:t>,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)-y</a:t>
            </a:r>
            <a:r>
              <a:rPr lang="en-US" baseline="30000" dirty="0" smtClean="0"/>
              <a:t>(k)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On each iteration take a step to reduce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endParaRPr lang="en-US" baseline="-250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35232E42-BE57-4E4F-BD44-9BCA0811710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59428" name="Line 4"/>
          <p:cNvSpPr>
            <a:spLocks noChangeShapeType="1"/>
          </p:cNvSpPr>
          <p:nvPr/>
        </p:nvSpPr>
        <p:spPr bwMode="auto">
          <a:xfrm>
            <a:off x="1371600" y="64008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29" name="Line 5"/>
          <p:cNvSpPr>
            <a:spLocks noChangeShapeType="1"/>
          </p:cNvSpPr>
          <p:nvPr/>
        </p:nvSpPr>
        <p:spPr bwMode="auto">
          <a:xfrm flipV="1">
            <a:off x="1371600" y="4114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0" name="Freeform 6"/>
          <p:cNvSpPr>
            <a:spLocks/>
          </p:cNvSpPr>
          <p:nvPr/>
        </p:nvSpPr>
        <p:spPr bwMode="auto">
          <a:xfrm>
            <a:off x="1524000" y="4114800"/>
            <a:ext cx="45720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6324600" y="39624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E(</a:t>
            </a:r>
            <a:r>
              <a:rPr lang="en-US" sz="2400">
                <a:latin typeface="Symbol" pitchFamily="18" charset="2"/>
              </a:rPr>
              <a:t>q</a:t>
            </a:r>
            <a:r>
              <a:rPr lang="en-US" sz="2400"/>
              <a:t>)</a:t>
            </a:r>
          </a:p>
        </p:txBody>
      </p:sp>
      <p:sp>
        <p:nvSpPr>
          <p:cNvPr id="359432" name="Text Box 8"/>
          <p:cNvSpPr txBox="1">
            <a:spLocks noChangeArrowheads="1"/>
          </p:cNvSpPr>
          <p:nvPr/>
        </p:nvSpPr>
        <p:spPr bwMode="auto">
          <a:xfrm>
            <a:off x="6629400" y="6172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 flipH="1" flipV="1">
            <a:off x="1828800" y="50292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" name="Oval 11"/>
          <p:cNvSpPr>
            <a:spLocks noChangeArrowheads="1"/>
          </p:cNvSpPr>
          <p:nvPr/>
        </p:nvSpPr>
        <p:spPr bwMode="auto">
          <a:xfrm>
            <a:off x="2286000" y="5029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2057400" y="43434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Gradient of e</a:t>
            </a:r>
            <a:r>
              <a:rPr lang="en-US" sz="2000" baseline="-25000"/>
              <a:t>2</a:t>
            </a:r>
          </a:p>
        </p:txBody>
      </p:sp>
      <p:sp>
        <p:nvSpPr>
          <p:cNvPr id="20" name="Oval 13"/>
          <p:cNvSpPr>
            <a:spLocks noChangeArrowheads="1"/>
          </p:cNvSpPr>
          <p:nvPr/>
        </p:nvSpPr>
        <p:spPr bwMode="auto">
          <a:xfrm>
            <a:off x="22860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22860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21336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H="1">
            <a:off x="2209800" y="6553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74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Backpropagation</a:t>
            </a:r>
            <a:endParaRPr 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 of Stochastic Gradient Descent</a:t>
            </a:r>
          </a:p>
          <a:p>
            <a:r>
              <a:rPr lang="en-US" dirty="0" smtClean="0"/>
              <a:t>Decompose E(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 = e</a:t>
            </a:r>
            <a:r>
              <a:rPr lang="en-US" baseline="-25000" dirty="0" smtClean="0"/>
              <a:t>1</a:t>
            </a:r>
            <a:r>
              <a:rPr lang="en-US" dirty="0" smtClean="0"/>
              <a:t>(q)+e</a:t>
            </a:r>
            <a:r>
              <a:rPr lang="en-US" baseline="-25000" dirty="0" smtClean="0"/>
              <a:t>2</a:t>
            </a:r>
            <a:r>
              <a:rPr lang="en-US" dirty="0" smtClean="0"/>
              <a:t>(q)+…+</a:t>
            </a:r>
            <a:r>
              <a:rPr lang="en-US" dirty="0" err="1" smtClean="0"/>
              <a:t>e</a:t>
            </a:r>
            <a:r>
              <a:rPr lang="en-US" baseline="-25000" dirty="0" err="1" smtClean="0"/>
              <a:t>N</a:t>
            </a:r>
            <a:r>
              <a:rPr lang="en-US" dirty="0" smtClean="0"/>
              <a:t>(q)</a:t>
            </a:r>
          </a:p>
          <a:p>
            <a:pPr lvl="1"/>
            <a:r>
              <a:rPr lang="en-US" dirty="0" smtClean="0"/>
              <a:t>Here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r>
              <a:rPr lang="en-US" dirty="0" smtClean="0"/>
              <a:t> = (g(</a:t>
            </a:r>
            <a:r>
              <a:rPr lang="en-US" b="1" dirty="0" smtClean="0"/>
              <a:t>x</a:t>
            </a:r>
            <a:r>
              <a:rPr lang="en-US" baseline="30000" dirty="0" smtClean="0"/>
              <a:t>(k)</a:t>
            </a:r>
            <a:r>
              <a:rPr lang="en-US" dirty="0" smtClean="0"/>
              <a:t>,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)-y</a:t>
            </a:r>
            <a:r>
              <a:rPr lang="en-US" baseline="30000" dirty="0" smtClean="0"/>
              <a:t>(k)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On each iteration take a step to reduce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endParaRPr lang="en-US" baseline="-250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35232E42-BE57-4E4F-BD44-9BCA0811710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59428" name="Line 4"/>
          <p:cNvSpPr>
            <a:spLocks noChangeShapeType="1"/>
          </p:cNvSpPr>
          <p:nvPr/>
        </p:nvSpPr>
        <p:spPr bwMode="auto">
          <a:xfrm>
            <a:off x="1371600" y="64008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29" name="Line 5"/>
          <p:cNvSpPr>
            <a:spLocks noChangeShapeType="1"/>
          </p:cNvSpPr>
          <p:nvPr/>
        </p:nvSpPr>
        <p:spPr bwMode="auto">
          <a:xfrm flipV="1">
            <a:off x="1371600" y="4114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0" name="Freeform 6"/>
          <p:cNvSpPr>
            <a:spLocks/>
          </p:cNvSpPr>
          <p:nvPr/>
        </p:nvSpPr>
        <p:spPr bwMode="auto">
          <a:xfrm>
            <a:off x="1524000" y="4114800"/>
            <a:ext cx="45720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6324600" y="39624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E(</a:t>
            </a:r>
            <a:r>
              <a:rPr lang="en-US" sz="2400">
                <a:latin typeface="Symbol" pitchFamily="18" charset="2"/>
              </a:rPr>
              <a:t>q</a:t>
            </a:r>
            <a:r>
              <a:rPr lang="en-US" sz="2400"/>
              <a:t>)</a:t>
            </a:r>
          </a:p>
        </p:txBody>
      </p:sp>
      <p:sp>
        <p:nvSpPr>
          <p:cNvPr id="359432" name="Text Box 8"/>
          <p:cNvSpPr txBox="1">
            <a:spLocks noChangeArrowheads="1"/>
          </p:cNvSpPr>
          <p:nvPr/>
        </p:nvSpPr>
        <p:spPr bwMode="auto">
          <a:xfrm>
            <a:off x="6629400" y="6172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2209800" y="50292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21336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685800" y="53340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Gradient of e</a:t>
            </a:r>
            <a:r>
              <a:rPr lang="en-US" sz="2000" baseline="-25000"/>
              <a:t>3</a:t>
            </a:r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21336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274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Understanding Backpropagation</a:t>
            </a:r>
            <a:endParaRPr 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 of Stochastic Gradient Descent</a:t>
            </a:r>
          </a:p>
          <a:p>
            <a:r>
              <a:rPr lang="en-US" dirty="0" smtClean="0"/>
              <a:t>Decompose E(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 = e</a:t>
            </a:r>
            <a:r>
              <a:rPr lang="en-US" baseline="-25000" dirty="0" smtClean="0"/>
              <a:t>1</a:t>
            </a:r>
            <a:r>
              <a:rPr lang="en-US" dirty="0" smtClean="0"/>
              <a:t>(q)+e</a:t>
            </a:r>
            <a:r>
              <a:rPr lang="en-US" baseline="-25000" dirty="0" smtClean="0"/>
              <a:t>2</a:t>
            </a:r>
            <a:r>
              <a:rPr lang="en-US" dirty="0" smtClean="0"/>
              <a:t>(q)+…+</a:t>
            </a:r>
            <a:r>
              <a:rPr lang="en-US" dirty="0" err="1" smtClean="0"/>
              <a:t>e</a:t>
            </a:r>
            <a:r>
              <a:rPr lang="en-US" baseline="-25000" dirty="0" err="1" smtClean="0"/>
              <a:t>N</a:t>
            </a:r>
            <a:r>
              <a:rPr lang="en-US" dirty="0" smtClean="0"/>
              <a:t>(q)</a:t>
            </a:r>
          </a:p>
          <a:p>
            <a:pPr lvl="1"/>
            <a:r>
              <a:rPr lang="en-US" dirty="0" smtClean="0"/>
              <a:t>Here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r>
              <a:rPr lang="en-US" dirty="0" smtClean="0"/>
              <a:t> = (g(</a:t>
            </a:r>
            <a:r>
              <a:rPr lang="en-US" b="1" dirty="0" smtClean="0"/>
              <a:t>x</a:t>
            </a:r>
            <a:r>
              <a:rPr lang="en-US" baseline="30000" dirty="0" smtClean="0"/>
              <a:t>(k)</a:t>
            </a:r>
            <a:r>
              <a:rPr lang="en-US" dirty="0" smtClean="0"/>
              <a:t>,</a:t>
            </a:r>
            <a:r>
              <a:rPr lang="en-US" dirty="0" smtClean="0">
                <a:latin typeface="Symbol" pitchFamily="18" charset="2"/>
              </a:rPr>
              <a:t>q</a:t>
            </a:r>
            <a:r>
              <a:rPr lang="en-US" dirty="0" smtClean="0"/>
              <a:t>)-y</a:t>
            </a:r>
            <a:r>
              <a:rPr lang="en-US" baseline="30000" dirty="0" smtClean="0"/>
              <a:t>(k)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On each iteration take a step to reduce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k</a:t>
            </a:r>
            <a:endParaRPr lang="en-US" baseline="-250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35232E42-BE57-4E4F-BD44-9BCA0811710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59428" name="Line 4"/>
          <p:cNvSpPr>
            <a:spLocks noChangeShapeType="1"/>
          </p:cNvSpPr>
          <p:nvPr/>
        </p:nvSpPr>
        <p:spPr bwMode="auto">
          <a:xfrm>
            <a:off x="1371600" y="64008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29" name="Line 5"/>
          <p:cNvSpPr>
            <a:spLocks noChangeShapeType="1"/>
          </p:cNvSpPr>
          <p:nvPr/>
        </p:nvSpPr>
        <p:spPr bwMode="auto">
          <a:xfrm flipV="1">
            <a:off x="1371600" y="4114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0" name="Freeform 6"/>
          <p:cNvSpPr>
            <a:spLocks/>
          </p:cNvSpPr>
          <p:nvPr/>
        </p:nvSpPr>
        <p:spPr bwMode="auto">
          <a:xfrm>
            <a:off x="1524000" y="4114800"/>
            <a:ext cx="45720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6324600" y="39624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E(</a:t>
            </a:r>
            <a:r>
              <a:rPr lang="en-US" sz="2400">
                <a:latin typeface="Symbol" pitchFamily="18" charset="2"/>
              </a:rPr>
              <a:t>q</a:t>
            </a:r>
            <a:r>
              <a:rPr lang="en-US" sz="2400"/>
              <a:t>)</a:t>
            </a:r>
          </a:p>
        </p:txBody>
      </p:sp>
      <p:sp>
        <p:nvSpPr>
          <p:cNvPr id="359432" name="Text Box 8"/>
          <p:cNvSpPr txBox="1">
            <a:spLocks noChangeArrowheads="1"/>
          </p:cNvSpPr>
          <p:nvPr/>
        </p:nvSpPr>
        <p:spPr bwMode="auto">
          <a:xfrm>
            <a:off x="6629400" y="6172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2209800" y="50292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>
            <a:off x="21336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685800" y="53340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Gradient of e</a:t>
            </a:r>
            <a:r>
              <a:rPr lang="en-US" sz="2000" baseline="-25000"/>
              <a:t>3</a:t>
            </a:r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21336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819400" y="6324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2209800" y="6553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711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Stochastic Gradient Descent</a:t>
            </a:r>
            <a:endParaRPr lang="en-US"/>
          </a:p>
        </p:txBody>
      </p:sp>
      <p:sp>
        <p:nvSpPr>
          <p:cNvPr id="3737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Objective function values (measured over all examples) over time settle into local minimum</a:t>
            </a:r>
          </a:p>
          <a:p>
            <a:r>
              <a:rPr lang="en-US" dirty="0" smtClean="0"/>
              <a:t>Step size must be reduced over time, e.g., O(1/t)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052816" y="6000750"/>
            <a:ext cx="609600" cy="521208"/>
          </a:xfrm>
          <a:prstGeom prst="rect">
            <a:avLst/>
          </a:prstGeom>
        </p:spPr>
        <p:txBody>
          <a:bodyPr/>
          <a:lstStyle/>
          <a:p>
            <a:fld id="{01009F3C-0270-4455-8FBE-AA6EA0C9021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73772" name="Picture 12" descr="Stog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009900"/>
            <a:ext cx="46101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5484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Caveats</a:t>
            </a:r>
            <a:endParaRPr lang="en-US"/>
          </a:p>
        </p:txBody>
      </p:sp>
      <p:sp>
        <p:nvSpPr>
          <p:cNvPr id="3921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Choosing a convergent “learning rate” </a:t>
            </a:r>
            <a:r>
              <a:rPr lang="en-US" dirty="0" smtClean="0">
                <a:latin typeface="Symbol" pitchFamily="18" charset="2"/>
                <a:sym typeface="Symbol"/>
              </a:rPr>
              <a:t></a:t>
            </a:r>
            <a:r>
              <a:rPr lang="en-US" dirty="0" smtClean="0"/>
              <a:t> can be hard in practice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/>
          <a:lstStyle/>
          <a:p>
            <a:fld id="{1BD5397A-2296-481E-932A-0342827A1C5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92196" name="Line 4"/>
          <p:cNvSpPr>
            <a:spLocks noChangeShapeType="1"/>
          </p:cNvSpPr>
          <p:nvPr/>
        </p:nvSpPr>
        <p:spPr bwMode="auto">
          <a:xfrm>
            <a:off x="1371600" y="59436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2197" name="Line 5"/>
          <p:cNvSpPr>
            <a:spLocks noChangeShapeType="1"/>
          </p:cNvSpPr>
          <p:nvPr/>
        </p:nvSpPr>
        <p:spPr bwMode="auto">
          <a:xfrm flipV="1">
            <a:off x="1371600" y="3657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2198" name="Freeform 6"/>
          <p:cNvSpPr>
            <a:spLocks/>
          </p:cNvSpPr>
          <p:nvPr/>
        </p:nvSpPr>
        <p:spPr bwMode="auto">
          <a:xfrm>
            <a:off x="3352800" y="3657600"/>
            <a:ext cx="2743200" cy="1981200"/>
          </a:xfrm>
          <a:custGeom>
            <a:avLst/>
            <a:gdLst>
              <a:gd name="T0" fmla="*/ 0 w 2880"/>
              <a:gd name="T1" fmla="*/ 96 h 1248"/>
              <a:gd name="T2" fmla="*/ 480 w 2880"/>
              <a:gd name="T3" fmla="*/ 576 h 1248"/>
              <a:gd name="T4" fmla="*/ 1344 w 2880"/>
              <a:gd name="T5" fmla="*/ 816 h 1248"/>
              <a:gd name="T6" fmla="*/ 1968 w 2880"/>
              <a:gd name="T7" fmla="*/ 1152 h 1248"/>
              <a:gd name="T8" fmla="*/ 2448 w 2880"/>
              <a:gd name="T9" fmla="*/ 1056 h 1248"/>
              <a:gd name="T10" fmla="*/ 2880 w 2880"/>
              <a:gd name="T11" fmla="*/ 0 h 1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80" h="1248">
                <a:moveTo>
                  <a:pt x="0" y="96"/>
                </a:moveTo>
                <a:cubicBezTo>
                  <a:pt x="128" y="276"/>
                  <a:pt x="256" y="456"/>
                  <a:pt x="480" y="576"/>
                </a:cubicBezTo>
                <a:cubicBezTo>
                  <a:pt x="704" y="696"/>
                  <a:pt x="1096" y="720"/>
                  <a:pt x="1344" y="816"/>
                </a:cubicBezTo>
                <a:cubicBezTo>
                  <a:pt x="1592" y="912"/>
                  <a:pt x="1784" y="1112"/>
                  <a:pt x="1968" y="1152"/>
                </a:cubicBezTo>
                <a:cubicBezTo>
                  <a:pt x="2152" y="1192"/>
                  <a:pt x="2296" y="1248"/>
                  <a:pt x="2448" y="1056"/>
                </a:cubicBezTo>
                <a:cubicBezTo>
                  <a:pt x="2600" y="864"/>
                  <a:pt x="2740" y="432"/>
                  <a:pt x="288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2199" name="Text Box 7"/>
          <p:cNvSpPr txBox="1">
            <a:spLocks noChangeArrowheads="1"/>
          </p:cNvSpPr>
          <p:nvPr/>
        </p:nvSpPr>
        <p:spPr bwMode="auto">
          <a:xfrm>
            <a:off x="6324600" y="35052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E(</a:t>
            </a:r>
            <a:r>
              <a:rPr lang="en-US" sz="2400">
                <a:latin typeface="Symbol" pitchFamily="18" charset="2"/>
              </a:rPr>
              <a:t>q</a:t>
            </a:r>
            <a:r>
              <a:rPr lang="en-US" sz="2400"/>
              <a:t>)</a:t>
            </a:r>
          </a:p>
        </p:txBody>
      </p:sp>
      <p:sp>
        <p:nvSpPr>
          <p:cNvPr id="392200" name="Text Box 8"/>
          <p:cNvSpPr txBox="1">
            <a:spLocks noChangeArrowheads="1"/>
          </p:cNvSpPr>
          <p:nvPr/>
        </p:nvSpPr>
        <p:spPr bwMode="auto">
          <a:xfrm>
            <a:off x="6629400" y="5715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q</a:t>
            </a:r>
            <a:endParaRPr lang="en-US" sz="2400"/>
          </a:p>
        </p:txBody>
      </p:sp>
      <p:sp>
        <p:nvSpPr>
          <p:cNvPr id="392202" name="Oval 10"/>
          <p:cNvSpPr>
            <a:spLocks noChangeArrowheads="1"/>
          </p:cNvSpPr>
          <p:nvPr/>
        </p:nvSpPr>
        <p:spPr bwMode="auto">
          <a:xfrm>
            <a:off x="5029200" y="5334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2204" name="Oval 12"/>
          <p:cNvSpPr>
            <a:spLocks noChangeArrowheads="1"/>
          </p:cNvSpPr>
          <p:nvPr/>
        </p:nvSpPr>
        <p:spPr bwMode="auto">
          <a:xfrm>
            <a:off x="5029200" y="58674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92205" name="Oval 13"/>
          <p:cNvSpPr>
            <a:spLocks noChangeArrowheads="1"/>
          </p:cNvSpPr>
          <p:nvPr/>
        </p:nvSpPr>
        <p:spPr bwMode="auto">
          <a:xfrm>
            <a:off x="6096000" y="58674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92206" name="Oval 14"/>
          <p:cNvSpPr>
            <a:spLocks noChangeArrowheads="1"/>
          </p:cNvSpPr>
          <p:nvPr/>
        </p:nvSpPr>
        <p:spPr bwMode="auto">
          <a:xfrm>
            <a:off x="6019800" y="3581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2207" name="Oval 15"/>
          <p:cNvSpPr>
            <a:spLocks noChangeArrowheads="1"/>
          </p:cNvSpPr>
          <p:nvPr/>
        </p:nvSpPr>
        <p:spPr bwMode="auto">
          <a:xfrm>
            <a:off x="3276600" y="3810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2208" name="Oval 16"/>
          <p:cNvSpPr>
            <a:spLocks noChangeArrowheads="1"/>
          </p:cNvSpPr>
          <p:nvPr/>
        </p:nvSpPr>
        <p:spPr bwMode="auto">
          <a:xfrm>
            <a:off x="3276600" y="58674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92209" name="Line 17"/>
          <p:cNvSpPr>
            <a:spLocks noChangeShapeType="1"/>
          </p:cNvSpPr>
          <p:nvPr/>
        </p:nvSpPr>
        <p:spPr bwMode="auto">
          <a:xfrm flipV="1">
            <a:off x="5181600" y="4038600"/>
            <a:ext cx="685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2210" name="Line 18"/>
          <p:cNvSpPr>
            <a:spLocks noChangeShapeType="1"/>
          </p:cNvSpPr>
          <p:nvPr/>
        </p:nvSpPr>
        <p:spPr bwMode="auto">
          <a:xfrm flipH="1">
            <a:off x="3581400" y="3733800"/>
            <a:ext cx="2286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2211" name="Line 19"/>
          <p:cNvSpPr>
            <a:spLocks noChangeShapeType="1"/>
          </p:cNvSpPr>
          <p:nvPr/>
        </p:nvSpPr>
        <p:spPr bwMode="auto">
          <a:xfrm flipV="1">
            <a:off x="3429000" y="838200"/>
            <a:ext cx="281940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2212" name="Line 20"/>
          <p:cNvSpPr>
            <a:spLocks noChangeShapeType="1"/>
          </p:cNvSpPr>
          <p:nvPr/>
        </p:nvSpPr>
        <p:spPr bwMode="auto">
          <a:xfrm flipV="1">
            <a:off x="5181600" y="60960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2213" name="Line 21"/>
          <p:cNvSpPr>
            <a:spLocks noChangeShapeType="1"/>
          </p:cNvSpPr>
          <p:nvPr/>
        </p:nvSpPr>
        <p:spPr bwMode="auto">
          <a:xfrm flipH="1" flipV="1">
            <a:off x="3352800" y="6248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2214" name="Line 22"/>
          <p:cNvSpPr>
            <a:spLocks noChangeShapeType="1"/>
          </p:cNvSpPr>
          <p:nvPr/>
        </p:nvSpPr>
        <p:spPr bwMode="auto">
          <a:xfrm flipV="1">
            <a:off x="3429000" y="6400800"/>
            <a:ext cx="449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628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2826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74800"/>
            <a:ext cx="8382000" cy="4551363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 are </a:t>
            </a:r>
            <a:r>
              <a:rPr lang="en-US" i="1" dirty="0" smtClean="0"/>
              <a:t>universal function </a:t>
            </a:r>
            <a:r>
              <a:rPr lang="en-US" i="1" dirty="0" err="1" smtClean="0"/>
              <a:t>approximators</a:t>
            </a:r>
            <a:endParaRPr lang="en-US" i="1" dirty="0" smtClean="0"/>
          </a:p>
          <a:p>
            <a:pPr lvl="1"/>
            <a:r>
              <a:rPr lang="en-US" dirty="0" smtClean="0"/>
              <a:t>Given any function, and a complicated enough network, they can accurately model that function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to choose the size and structure of networks?</a:t>
            </a:r>
          </a:p>
          <a:p>
            <a:pPr lvl="1"/>
            <a:r>
              <a:rPr lang="en-US" dirty="0" smtClean="0"/>
              <a:t>If network is too large, risk of over-fitting (data caching)</a:t>
            </a:r>
          </a:p>
          <a:p>
            <a:pPr lvl="1"/>
            <a:r>
              <a:rPr lang="en-US" dirty="0" smtClean="0"/>
              <a:t>If network is too small, representation may not be rich enough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59200" y="3136900"/>
            <a:ext cx="1993900" cy="800100"/>
            <a:chOff x="1257300" y="3149600"/>
            <a:chExt cx="1993900" cy="800100"/>
          </a:xfrm>
        </p:grpSpPr>
        <p:sp>
          <p:nvSpPr>
            <p:cNvPr id="2" name="Rectangle 1"/>
            <p:cNvSpPr/>
            <p:nvPr/>
          </p:nvSpPr>
          <p:spPr>
            <a:xfrm>
              <a:off x="1257300" y="3149600"/>
              <a:ext cx="1993900" cy="800100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374374" y="3345934"/>
              <a:ext cx="17729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Neural network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2882900" y="3492500"/>
            <a:ext cx="850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53100" y="3517900"/>
            <a:ext cx="850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3210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aside: </a:t>
            </a:r>
            <a:r>
              <a:rPr lang="en-US" i="1" dirty="0" smtClean="0"/>
              <a:t>k</a:t>
            </a:r>
            <a:r>
              <a:rPr lang="en-US" dirty="0" smtClean="0"/>
              <a:t> nearest neighbor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nonparametric classifier – no model at all!</a:t>
            </a:r>
          </a:p>
          <a:p>
            <a:r>
              <a:rPr lang="en-US" dirty="0" smtClean="0"/>
              <a:t>Simply store all of the training data.</a:t>
            </a:r>
          </a:p>
          <a:p>
            <a:r>
              <a:rPr lang="en-US" dirty="0" smtClean="0"/>
              <a:t>To classify a new example:</a:t>
            </a:r>
          </a:p>
          <a:p>
            <a:pPr lvl="1"/>
            <a:r>
              <a:rPr lang="en-US" dirty="0" smtClean="0"/>
              <a:t>Compare the new example to every training instance, find the closest according to a distance function</a:t>
            </a:r>
          </a:p>
          <a:p>
            <a:pPr lvl="1"/>
            <a:r>
              <a:rPr lang="en-US" dirty="0" smtClean="0"/>
              <a:t>Assign the example to the training instance’s label</a:t>
            </a:r>
          </a:p>
          <a:p>
            <a:pPr lvl="1"/>
            <a:r>
              <a:rPr lang="en-US" dirty="0" smtClean="0"/>
              <a:t>Done!</a:t>
            </a:r>
          </a:p>
          <a:p>
            <a:r>
              <a:rPr lang="en-US" dirty="0" smtClean="0"/>
              <a:t>Generalization: Find k closest exemplars, then have them vote on the correct label.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019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 nearest neighbors</a:t>
            </a:r>
          </a:p>
        </p:txBody>
      </p:sp>
      <p:pic>
        <p:nvPicPr>
          <p:cNvPr id="107524" name="Picture 4" descr="duda_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2243" y="1422401"/>
            <a:ext cx="5214645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 Box 7"/>
          <p:cNvSpPr txBox="1">
            <a:spLocks noChangeArrowheads="1"/>
          </p:cNvSpPr>
          <p:nvPr/>
        </p:nvSpPr>
        <p:spPr bwMode="auto">
          <a:xfrm>
            <a:off x="6654800" y="2057400"/>
            <a:ext cx="852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mmi10" charset="0"/>
                <a:ea typeface="Arial" charset="0"/>
                <a:cs typeface="Arial" charset="0"/>
              </a:rPr>
              <a:t>k</a:t>
            </a:r>
            <a:r>
              <a:rPr lang="en-US" dirty="0">
                <a:solidFill>
                  <a:prstClr val="black"/>
                </a:solidFill>
                <a:latin typeface="cmr10" charset="0"/>
                <a:ea typeface="Arial" charset="0"/>
                <a:cs typeface="Arial" charset="0"/>
              </a:rPr>
              <a:t> = 5</a:t>
            </a:r>
          </a:p>
        </p:txBody>
      </p:sp>
      <p:sp>
        <p:nvSpPr>
          <p:cNvPr id="107526" name="Text Box 9"/>
          <p:cNvSpPr txBox="1">
            <a:spLocks noChangeArrowheads="1"/>
          </p:cNvSpPr>
          <p:nvPr/>
        </p:nvSpPr>
        <p:spPr bwMode="auto">
          <a:xfrm>
            <a:off x="7756525" y="6477000"/>
            <a:ext cx="13081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5811046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Very simple. Very fast (trivial!) to train.</a:t>
            </a:r>
          </a:p>
          <a:p>
            <a:pPr lvl="1"/>
            <a:r>
              <a:rPr lang="en-US" dirty="0" smtClean="0"/>
              <a:t>May work well given enough training data and good distance function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Need to choose distance function</a:t>
            </a:r>
          </a:p>
          <a:p>
            <a:pPr lvl="1"/>
            <a:r>
              <a:rPr lang="en-US" dirty="0" smtClean="0"/>
              <a:t>Very sensitive to </a:t>
            </a:r>
            <a:r>
              <a:rPr lang="en-US" dirty="0" err="1" smtClean="0"/>
              <a:t>overfitting</a:t>
            </a:r>
            <a:endParaRPr lang="en-US" dirty="0" smtClean="0"/>
          </a:p>
          <a:p>
            <a:pPr lvl="1"/>
            <a:r>
              <a:rPr lang="en-US" dirty="0" smtClean="0"/>
              <a:t>Can be very slow and memory intensive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56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261498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0"/>
            <a:ext cx="2514600" cy="4221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4253301"/>
            <a:ext cx="4978400" cy="26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13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</p:spPr>
        <p:txBody>
          <a:bodyPr/>
          <a:lstStyle/>
          <a:p>
            <a:r>
              <a:rPr lang="en-US" dirty="0" smtClean="0"/>
              <a:t>Summary of classifiers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7900"/>
            <a:ext cx="8686800" cy="4525963"/>
          </a:xfrm>
        </p:spPr>
        <p:txBody>
          <a:bodyPr/>
          <a:lstStyle/>
          <a:p>
            <a:r>
              <a:rPr lang="en-US" sz="2200" dirty="0" smtClean="0"/>
              <a:t>Nearest neighbors</a:t>
            </a:r>
          </a:p>
          <a:p>
            <a:pPr lvl="1"/>
            <a:r>
              <a:rPr lang="en-US" sz="2200" dirty="0" smtClean="0"/>
              <a:t>Can model any data, very prone to </a:t>
            </a:r>
            <a:r>
              <a:rPr lang="en-US" sz="2200" dirty="0" err="1" smtClean="0"/>
              <a:t>overfitting</a:t>
            </a:r>
            <a:r>
              <a:rPr lang="en-US" sz="2200" dirty="0" smtClean="0"/>
              <a:t>, requires distance function, fast learning, slow classification</a:t>
            </a:r>
          </a:p>
          <a:p>
            <a:r>
              <a:rPr lang="en-US" sz="2200" dirty="0"/>
              <a:t>Neural </a:t>
            </a:r>
            <a:r>
              <a:rPr lang="en-US" sz="2200" dirty="0" smtClean="0"/>
              <a:t>networks</a:t>
            </a:r>
          </a:p>
          <a:p>
            <a:pPr lvl="1"/>
            <a:r>
              <a:rPr lang="en-US" sz="2200" dirty="0" smtClean="0"/>
              <a:t>Models any function, requires structure, can suffer from local </a:t>
            </a:r>
            <a:r>
              <a:rPr lang="en-US" sz="2200" dirty="0"/>
              <a:t>minima, </a:t>
            </a:r>
            <a:r>
              <a:rPr lang="en-US" sz="2200" dirty="0" smtClean="0"/>
              <a:t>slow learning, fast classification, difficult to interpret.</a:t>
            </a:r>
          </a:p>
          <a:p>
            <a:r>
              <a:rPr lang="en-US" sz="2200" dirty="0" smtClean="0"/>
              <a:t>Bayes nets</a:t>
            </a:r>
          </a:p>
          <a:p>
            <a:pPr lvl="1"/>
            <a:r>
              <a:rPr lang="en-US" sz="2200" dirty="0" smtClean="0"/>
              <a:t>Requires setting network structure, fast learning, fast classification, intuitive interpretation of parameters.</a:t>
            </a:r>
            <a:endParaRPr lang="en-US" sz="2200" dirty="0"/>
          </a:p>
          <a:p>
            <a:r>
              <a:rPr lang="en-US" sz="2200" dirty="0" smtClean="0"/>
              <a:t>Decision trees</a:t>
            </a:r>
          </a:p>
          <a:p>
            <a:pPr lvl="1"/>
            <a:r>
              <a:rPr lang="en-US" sz="2200" dirty="0" smtClean="0"/>
              <a:t>Limited modeling power, mostly automatic, moderate learning speed, fast classification, intuitive interpretation of parameters.</a:t>
            </a:r>
            <a:endParaRPr lang="en-US" dirty="0" smtClean="0"/>
          </a:p>
          <a:p>
            <a:r>
              <a:rPr lang="en-US" sz="2200" dirty="0" err="1" smtClean="0"/>
              <a:t>Perceptrons</a:t>
            </a:r>
            <a:endParaRPr lang="en-US" sz="2200" dirty="0"/>
          </a:p>
          <a:p>
            <a:pPr lvl="1"/>
            <a:r>
              <a:rPr lang="en-US" sz="2200" dirty="0" smtClean="0"/>
              <a:t>Very limited modeling </a:t>
            </a:r>
            <a:r>
              <a:rPr lang="en-US" sz="2200" dirty="0"/>
              <a:t>power, </a:t>
            </a:r>
            <a:r>
              <a:rPr lang="en-US" sz="2200" dirty="0" smtClean="0"/>
              <a:t>fast training, </a:t>
            </a:r>
            <a:r>
              <a:rPr lang="en-US" sz="2200" dirty="0"/>
              <a:t>fast classification, intuitive interpretation of </a:t>
            </a:r>
            <a:r>
              <a:rPr lang="en-US" sz="2200" dirty="0" smtClean="0"/>
              <a:t>parameters.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387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07570"/>
              </p:ext>
            </p:extLst>
          </p:nvPr>
        </p:nvGraphicFramePr>
        <p:xfrm>
          <a:off x="457200" y="1600200"/>
          <a:ext cx="8229600" cy="3677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 power?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Learning speed?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 speed?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 Nearest Neighbors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Neural nets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Bayes nets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 axis-oriented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Perceptrons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Adaboost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079206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Nets: 1960s-1990s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Failure to deliver perceptron promises during during 1960s-1970s led to “AI winter”</a:t>
            </a:r>
          </a:p>
          <a:p>
            <a:r>
              <a:rPr lang="en-US" dirty="0" smtClean="0"/>
              <a:t>In 1980s, multi-layer networks and the </a:t>
            </a:r>
            <a:r>
              <a:rPr lang="en-US" dirty="0" err="1" smtClean="0"/>
              <a:t>backpropagation</a:t>
            </a:r>
            <a:r>
              <a:rPr lang="en-US" dirty="0" smtClean="0"/>
              <a:t> algorithm led to new excitement, new era of neural network research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777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story: handwritten digit recognition (</a:t>
            </a:r>
            <a:r>
              <a:rPr lang="en-US" dirty="0" err="1" smtClean="0"/>
              <a:t>LeCun</a:t>
            </a:r>
            <a:r>
              <a:rPr lang="en-US" dirty="0" smtClean="0"/>
              <a:t>, 1989)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841500"/>
            <a:ext cx="3517900" cy="195718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1200" y="4368800"/>
            <a:ext cx="9347200" cy="2136200"/>
            <a:chOff x="660400" y="3695700"/>
            <a:chExt cx="9347200" cy="2136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5900" y="3695700"/>
              <a:ext cx="4711700" cy="2136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0400" y="4089401"/>
              <a:ext cx="4356100" cy="111824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500" y="1591400"/>
            <a:ext cx="3048000" cy="25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627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structure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200" y="1804900"/>
            <a:ext cx="7137400" cy="49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54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backprop</a:t>
            </a:r>
            <a:r>
              <a:rPr lang="en-US" dirty="0" smtClean="0"/>
              <a:t> to train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854200"/>
            <a:ext cx="7353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439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Worked better than other techniques (</a:t>
            </a:r>
            <a:r>
              <a:rPr lang="en-US" dirty="0" err="1" smtClean="0"/>
              <a:t>LeCun</a:t>
            </a:r>
            <a:r>
              <a:rPr lang="en-US" dirty="0" smtClean="0"/>
              <a:t> 1989)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98600"/>
            <a:ext cx="5816600" cy="317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6828" y="4636205"/>
            <a:ext cx="3512072" cy="22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256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 architectures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800" y="1654578"/>
            <a:ext cx="6769100" cy="496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3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Convolutional Neural Networks</a:t>
            </a:r>
            <a:endParaRPr lang="en-US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5105400" cy="52578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Neural network with specialized connectivity structure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Stack multiple stages of feature extractors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Higher stages compute more global, more invariant features</a:t>
            </a:r>
          </a:p>
          <a:p>
            <a:pPr marL="457200" indent="-457200">
              <a:buFontTx/>
              <a:buChar char="•"/>
            </a:pPr>
            <a:r>
              <a:rPr lang="en-US" sz="2400" dirty="0">
                <a:latin typeface="Calibri"/>
                <a:cs typeface="Calibri"/>
              </a:rPr>
              <a:t>Classification layer at the end</a:t>
            </a:r>
          </a:p>
          <a:p>
            <a:pPr marL="457200" indent="-457200">
              <a:buFontTx/>
              <a:buChar char="•"/>
            </a:pPr>
            <a:endParaRPr lang="en-US" sz="2400" dirty="0">
              <a:latin typeface="Arial" charset="0"/>
            </a:endParaRPr>
          </a:p>
        </p:txBody>
      </p:sp>
      <p:pic>
        <p:nvPicPr>
          <p:cNvPr id="38915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3"/>
          <a:stretch>
            <a:fillRect/>
          </a:stretch>
        </p:blipFill>
        <p:spPr bwMode="auto">
          <a:xfrm>
            <a:off x="5410200" y="1066800"/>
            <a:ext cx="3276600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Content Placeholder 3" descr="len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288" y="3740150"/>
            <a:ext cx="8723312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7"/>
          <p:cNvSpPr>
            <a:spLocks noChangeArrowheads="1"/>
          </p:cNvSpPr>
          <p:nvPr/>
        </p:nvSpPr>
        <p:spPr bwMode="auto">
          <a:xfrm>
            <a:off x="6483350" y="6488113"/>
            <a:ext cx="266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14959891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338"/>
            <a:ext cx="9283700" cy="1143000"/>
          </a:xfrm>
        </p:spPr>
        <p:txBody>
          <a:bodyPr/>
          <a:lstStyle/>
          <a:p>
            <a:r>
              <a:rPr lang="en-US" sz="3600" dirty="0" smtClean="0"/>
              <a:t>But other techniques catching up (</a:t>
            </a:r>
            <a:r>
              <a:rPr lang="en-US" sz="3600" dirty="0" err="1" smtClean="0"/>
              <a:t>LeCun</a:t>
            </a:r>
            <a:r>
              <a:rPr lang="en-US" sz="3600" dirty="0" smtClean="0"/>
              <a:t> 1998)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0" y="1069917"/>
            <a:ext cx="7848600" cy="57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726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Perceptron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277535" name="Group 31"/>
          <p:cNvGrpSpPr>
            <a:grpSpLocks/>
          </p:cNvGrpSpPr>
          <p:nvPr/>
        </p:nvGrpSpPr>
        <p:grpSpPr bwMode="auto">
          <a:xfrm>
            <a:off x="419100" y="2530475"/>
            <a:ext cx="6591300" cy="4022725"/>
            <a:chOff x="936" y="1114"/>
            <a:chExt cx="4152" cy="2534"/>
          </a:xfrm>
        </p:grpSpPr>
        <p:sp>
          <p:nvSpPr>
            <p:cNvPr id="277509" name="Oval 5"/>
            <p:cNvSpPr>
              <a:spLocks noChangeArrowheads="1"/>
            </p:cNvSpPr>
            <p:nvPr/>
          </p:nvSpPr>
          <p:spPr bwMode="auto">
            <a:xfrm>
              <a:off x="2016" y="1632"/>
              <a:ext cx="1584" cy="864"/>
            </a:xfrm>
            <a:prstGeom prst="ellipse">
              <a:avLst/>
            </a:prstGeom>
            <a:solidFill>
              <a:srgbClr val="F0F4F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10" name="Line 6"/>
            <p:cNvSpPr>
              <a:spLocks noChangeShapeType="1"/>
            </p:cNvSpPr>
            <p:nvPr/>
          </p:nvSpPr>
          <p:spPr bwMode="auto">
            <a:xfrm>
              <a:off x="2784" y="1632"/>
              <a:ext cx="0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12" name="Text Box 8"/>
            <p:cNvSpPr txBox="1">
              <a:spLocks noChangeArrowheads="1"/>
            </p:cNvSpPr>
            <p:nvPr/>
          </p:nvSpPr>
          <p:spPr bwMode="auto">
            <a:xfrm>
              <a:off x="2256" y="1776"/>
              <a:ext cx="372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5400" b="1">
                  <a:solidFill>
                    <a:srgbClr val="000000"/>
                  </a:solidFill>
                  <a:latin typeface="Symbol" pitchFamily="18" charset="2"/>
                </a:rPr>
                <a:t>S</a:t>
              </a:r>
            </a:p>
          </p:txBody>
        </p:sp>
        <p:sp>
          <p:nvSpPr>
            <p:cNvPr id="277513" name="Line 9"/>
            <p:cNvSpPr>
              <a:spLocks noChangeShapeType="1"/>
            </p:cNvSpPr>
            <p:nvPr/>
          </p:nvSpPr>
          <p:spPr bwMode="auto">
            <a:xfrm>
              <a:off x="1584" y="1296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14" name="Line 10"/>
            <p:cNvSpPr>
              <a:spLocks noChangeShapeType="1"/>
            </p:cNvSpPr>
            <p:nvPr/>
          </p:nvSpPr>
          <p:spPr bwMode="auto">
            <a:xfrm>
              <a:off x="1584" y="1680"/>
              <a:ext cx="48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15" name="Line 11"/>
            <p:cNvSpPr>
              <a:spLocks noChangeShapeType="1"/>
            </p:cNvSpPr>
            <p:nvPr/>
          </p:nvSpPr>
          <p:spPr bwMode="auto">
            <a:xfrm>
              <a:off x="1584" y="206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16" name="Line 12"/>
            <p:cNvSpPr>
              <a:spLocks noChangeShapeType="1"/>
            </p:cNvSpPr>
            <p:nvPr/>
          </p:nvSpPr>
          <p:spPr bwMode="auto">
            <a:xfrm flipV="1">
              <a:off x="1584" y="2293"/>
              <a:ext cx="539" cy="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17" name="Line 13"/>
            <p:cNvSpPr>
              <a:spLocks noChangeShapeType="1"/>
            </p:cNvSpPr>
            <p:nvPr/>
          </p:nvSpPr>
          <p:spPr bwMode="auto">
            <a:xfrm flipV="1">
              <a:off x="1584" y="2388"/>
              <a:ext cx="683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18" name="Line 14"/>
            <p:cNvSpPr>
              <a:spLocks noChangeShapeType="1"/>
            </p:cNvSpPr>
            <p:nvPr/>
          </p:nvSpPr>
          <p:spPr bwMode="auto">
            <a:xfrm>
              <a:off x="3600" y="206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19" name="Text Box 15"/>
            <p:cNvSpPr txBox="1">
              <a:spLocks noChangeArrowheads="1"/>
            </p:cNvSpPr>
            <p:nvPr/>
          </p:nvSpPr>
          <p:spPr bwMode="auto">
            <a:xfrm>
              <a:off x="3120" y="2072"/>
              <a:ext cx="2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Calibri"/>
                </a:rPr>
                <a:t>g</a:t>
              </a:r>
            </a:p>
          </p:txBody>
        </p:sp>
        <p:sp>
          <p:nvSpPr>
            <p:cNvPr id="277520" name="Text Box 16"/>
            <p:cNvSpPr txBox="1">
              <a:spLocks noChangeArrowheads="1"/>
            </p:cNvSpPr>
            <p:nvPr/>
          </p:nvSpPr>
          <p:spPr bwMode="auto">
            <a:xfrm>
              <a:off x="1296" y="1930"/>
              <a:ext cx="25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/>
                </a:rPr>
                <a:t>x</a:t>
              </a:r>
              <a:r>
                <a:rPr lang="en-US" sz="2800" baseline="-25000" dirty="0">
                  <a:latin typeface="Calibri"/>
                </a:rPr>
                <a:t>i</a:t>
              </a:r>
            </a:p>
          </p:txBody>
        </p:sp>
        <p:sp>
          <p:nvSpPr>
            <p:cNvPr id="277521" name="Text Box 17"/>
            <p:cNvSpPr txBox="1">
              <a:spLocks noChangeArrowheads="1"/>
            </p:cNvSpPr>
            <p:nvPr/>
          </p:nvSpPr>
          <p:spPr bwMode="auto">
            <a:xfrm>
              <a:off x="1296" y="1114"/>
              <a:ext cx="29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/>
                </a:rPr>
                <a:t>x</a:t>
              </a:r>
              <a:r>
                <a:rPr lang="en-US" sz="2800" baseline="-25000" dirty="0">
                  <a:latin typeface="Calibri"/>
                </a:rPr>
                <a:t>1</a:t>
              </a:r>
            </a:p>
          </p:txBody>
        </p:sp>
        <p:sp>
          <p:nvSpPr>
            <p:cNvPr id="277522" name="Text Box 18"/>
            <p:cNvSpPr txBox="1">
              <a:spLocks noChangeArrowheads="1"/>
            </p:cNvSpPr>
            <p:nvPr/>
          </p:nvSpPr>
          <p:spPr bwMode="auto">
            <a:xfrm>
              <a:off x="1296" y="2650"/>
              <a:ext cx="29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libri"/>
                </a:rPr>
                <a:t>x</a:t>
              </a:r>
              <a:r>
                <a:rPr lang="en-US" sz="2800" baseline="-25000" dirty="0" err="1">
                  <a:latin typeface="Calibri"/>
                </a:rPr>
                <a:t>n</a:t>
              </a:r>
              <a:endParaRPr lang="en-US" sz="2800" baseline="-25000" dirty="0">
                <a:latin typeface="Calibri"/>
              </a:endParaRPr>
            </a:p>
          </p:txBody>
        </p:sp>
        <p:sp>
          <p:nvSpPr>
            <p:cNvPr id="277523" name="Text Box 19"/>
            <p:cNvSpPr txBox="1">
              <a:spLocks noChangeArrowheads="1"/>
            </p:cNvSpPr>
            <p:nvPr/>
          </p:nvSpPr>
          <p:spPr bwMode="auto">
            <a:xfrm>
              <a:off x="4080" y="1930"/>
              <a:ext cx="22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/>
                </a:rPr>
                <a:t>y</a:t>
              </a:r>
            </a:p>
          </p:txBody>
        </p:sp>
        <p:sp>
          <p:nvSpPr>
            <p:cNvPr id="277524" name="Text Box 20"/>
            <p:cNvSpPr txBox="1">
              <a:spLocks noChangeArrowheads="1"/>
            </p:cNvSpPr>
            <p:nvPr/>
          </p:nvSpPr>
          <p:spPr bwMode="auto">
            <a:xfrm>
              <a:off x="1632" y="1978"/>
              <a:ext cx="32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libri"/>
                </a:rPr>
                <a:t>w</a:t>
              </a:r>
              <a:r>
                <a:rPr lang="en-US" sz="2800" baseline="-25000" dirty="0" err="1">
                  <a:latin typeface="Calibri"/>
                </a:rPr>
                <a:t>i</a:t>
              </a:r>
              <a:endParaRPr lang="en-US" sz="2800" baseline="-25000" dirty="0">
                <a:latin typeface="Calibri"/>
              </a:endParaRPr>
            </a:p>
          </p:txBody>
        </p:sp>
        <p:sp>
          <p:nvSpPr>
            <p:cNvPr id="277525" name="Text Box 21"/>
            <p:cNvSpPr txBox="1">
              <a:spLocks noChangeArrowheads="1"/>
            </p:cNvSpPr>
            <p:nvPr/>
          </p:nvSpPr>
          <p:spPr bwMode="auto">
            <a:xfrm>
              <a:off x="936" y="3130"/>
              <a:ext cx="2522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800000"/>
                  </a:solidFill>
                  <a:latin typeface="Calibri"/>
                  <a:cs typeface="Calibri"/>
                </a:rPr>
                <a:t>y = </a:t>
              </a:r>
              <a:r>
                <a:rPr lang="en-US" sz="3200" dirty="0" smtClean="0">
                  <a:solidFill>
                    <a:srgbClr val="800000"/>
                  </a:solidFill>
                  <a:latin typeface="Calibri"/>
                  <a:cs typeface="Calibri"/>
                </a:rPr>
                <a:t>f(</a:t>
              </a:r>
              <a:r>
                <a:rPr lang="en-US" sz="3200" b="1" dirty="0" err="1" smtClean="0">
                  <a:solidFill>
                    <a:srgbClr val="800000"/>
                  </a:solidFill>
                  <a:latin typeface="Calibri"/>
                  <a:cs typeface="Calibri"/>
                </a:rPr>
                <a:t>x</a:t>
              </a:r>
              <a:r>
                <a:rPr lang="en-US" sz="3200" dirty="0" err="1" smtClean="0">
                  <a:solidFill>
                    <a:srgbClr val="800000"/>
                  </a:solidFill>
                  <a:latin typeface="Calibri"/>
                  <a:cs typeface="Calibri"/>
                </a:rPr>
                <a:t>,</a:t>
              </a:r>
              <a:r>
                <a:rPr lang="en-US" sz="3200" b="1" dirty="0" err="1" smtClean="0">
                  <a:solidFill>
                    <a:srgbClr val="800000"/>
                  </a:solidFill>
                  <a:latin typeface="Calibri"/>
                  <a:cs typeface="Calibri"/>
                </a:rPr>
                <a:t>w</a:t>
              </a:r>
              <a:r>
                <a:rPr lang="en-US" sz="3200" dirty="0" smtClean="0">
                  <a:solidFill>
                    <a:srgbClr val="800000"/>
                  </a:solidFill>
                  <a:latin typeface="Calibri"/>
                  <a:cs typeface="Calibri"/>
                </a:rPr>
                <a:t>) =</a:t>
              </a:r>
              <a:r>
                <a:rPr lang="en-US" sz="3200" baseline="-25000" dirty="0" smtClean="0">
                  <a:solidFill>
                    <a:srgbClr val="800000"/>
                  </a:solidFill>
                  <a:latin typeface="Calibri"/>
                  <a:cs typeface="Calibri"/>
                </a:rPr>
                <a:t> </a:t>
              </a:r>
              <a:r>
                <a:rPr lang="en-US" sz="3200" dirty="0" smtClean="0">
                  <a:solidFill>
                    <a:srgbClr val="800000"/>
                  </a:solidFill>
                  <a:latin typeface="Calibri"/>
                  <a:cs typeface="Calibri"/>
                </a:rPr>
                <a:t>g</a:t>
              </a:r>
              <a:r>
                <a:rPr lang="en-US" sz="3600" dirty="0" smtClean="0">
                  <a:solidFill>
                    <a:srgbClr val="800000"/>
                  </a:solidFill>
                  <a:latin typeface="Calibri"/>
                  <a:cs typeface="Calibri"/>
                </a:rPr>
                <a:t>(</a:t>
              </a:r>
              <a:r>
                <a:rPr lang="en-US" sz="3600" dirty="0" err="1" smtClean="0">
                  <a:solidFill>
                    <a:srgbClr val="800000"/>
                  </a:solidFill>
                  <a:latin typeface="Calibri"/>
                  <a:cs typeface="Calibri"/>
                </a:rPr>
                <a:t>Σ</a:t>
              </a:r>
              <a:r>
                <a:rPr lang="en-US" sz="2400" baseline="-25000" dirty="0" err="1" smtClean="0">
                  <a:solidFill>
                    <a:srgbClr val="800000"/>
                  </a:solidFill>
                  <a:latin typeface="Calibri"/>
                  <a:cs typeface="Calibri"/>
                </a:rPr>
                <a:t>i</a:t>
              </a:r>
              <a:r>
                <a:rPr lang="en-US" sz="2400" baseline="-25000" dirty="0" smtClean="0">
                  <a:solidFill>
                    <a:srgbClr val="800000"/>
                  </a:solidFill>
                  <a:latin typeface="Calibri"/>
                  <a:cs typeface="Calibri"/>
                </a:rPr>
                <a:t>=1</a:t>
              </a:r>
              <a:r>
                <a:rPr lang="en-US" sz="2400" baseline="-25000" dirty="0">
                  <a:solidFill>
                    <a:srgbClr val="800000"/>
                  </a:solidFill>
                  <a:latin typeface="Calibri"/>
                  <a:cs typeface="Calibri"/>
                </a:rPr>
                <a:t>,…,n</a:t>
              </a:r>
              <a:r>
                <a:rPr lang="en-US" sz="2400" dirty="0">
                  <a:solidFill>
                    <a:srgbClr val="800000"/>
                  </a:solidFill>
                  <a:latin typeface="Calibri"/>
                  <a:cs typeface="Calibri"/>
                </a:rPr>
                <a:t> </a:t>
              </a:r>
              <a:r>
                <a:rPr lang="en-US" sz="2800" dirty="0" err="1">
                  <a:solidFill>
                    <a:srgbClr val="800000"/>
                  </a:solidFill>
                  <a:latin typeface="Calibri"/>
                  <a:cs typeface="Calibri"/>
                </a:rPr>
                <a:t>w</a:t>
              </a:r>
              <a:r>
                <a:rPr lang="en-US" sz="2400" baseline="-25000" dirty="0" err="1">
                  <a:solidFill>
                    <a:srgbClr val="800000"/>
                  </a:solidFill>
                  <a:latin typeface="Calibri"/>
                  <a:cs typeface="Calibri"/>
                </a:rPr>
                <a:t>i</a:t>
              </a:r>
              <a:r>
                <a:rPr lang="en-US" sz="2400" baseline="-25000" dirty="0">
                  <a:solidFill>
                    <a:srgbClr val="800000"/>
                  </a:solidFill>
                  <a:latin typeface="Calibri"/>
                  <a:cs typeface="Calibri"/>
                </a:rPr>
                <a:t> </a:t>
              </a:r>
              <a:r>
                <a:rPr lang="en-US" sz="2800" dirty="0">
                  <a:solidFill>
                    <a:srgbClr val="800000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solidFill>
                    <a:srgbClr val="800000"/>
                  </a:solidFill>
                  <a:latin typeface="Calibri"/>
                  <a:cs typeface="Calibri"/>
                </a:rPr>
                <a:t>i</a:t>
              </a:r>
              <a:r>
                <a:rPr lang="en-US" sz="3600" dirty="0">
                  <a:solidFill>
                    <a:srgbClr val="8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7528" name="Line 24"/>
            <p:cNvSpPr>
              <a:spLocks noChangeShapeType="1"/>
            </p:cNvSpPr>
            <p:nvPr/>
          </p:nvSpPr>
          <p:spPr bwMode="auto">
            <a:xfrm>
              <a:off x="3168" y="3648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29" name="Line 25"/>
            <p:cNvSpPr>
              <a:spLocks noChangeShapeType="1"/>
            </p:cNvSpPr>
            <p:nvPr/>
          </p:nvSpPr>
          <p:spPr bwMode="auto">
            <a:xfrm flipV="1">
              <a:off x="4080" y="2688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33" name="Freeform 29"/>
            <p:cNvSpPr>
              <a:spLocks/>
            </p:cNvSpPr>
            <p:nvPr/>
          </p:nvSpPr>
          <p:spPr bwMode="auto">
            <a:xfrm>
              <a:off x="2880" y="1872"/>
              <a:ext cx="384" cy="384"/>
            </a:xfrm>
            <a:custGeom>
              <a:avLst/>
              <a:gdLst>
                <a:gd name="T0" fmla="*/ 0 w 384"/>
                <a:gd name="T1" fmla="*/ 384 h 384"/>
                <a:gd name="T2" fmla="*/ 192 w 384"/>
                <a:gd name="T3" fmla="*/ 384 h 384"/>
                <a:gd name="T4" fmla="*/ 192 w 384"/>
                <a:gd name="T5" fmla="*/ 0 h 384"/>
                <a:gd name="T6" fmla="*/ 384 w 384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4" h="384">
                  <a:moveTo>
                    <a:pt x="0" y="384"/>
                  </a:moveTo>
                  <a:lnTo>
                    <a:pt x="192" y="384"/>
                  </a:lnTo>
                  <a:lnTo>
                    <a:pt x="192" y="0"/>
                  </a:lnTo>
                  <a:lnTo>
                    <a:pt x="384" y="0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534" name="Freeform 30"/>
            <p:cNvSpPr>
              <a:spLocks/>
            </p:cNvSpPr>
            <p:nvPr/>
          </p:nvSpPr>
          <p:spPr bwMode="auto">
            <a:xfrm>
              <a:off x="3312" y="2880"/>
              <a:ext cx="1536" cy="768"/>
            </a:xfrm>
            <a:custGeom>
              <a:avLst/>
              <a:gdLst>
                <a:gd name="T0" fmla="*/ 0 w 1536"/>
                <a:gd name="T1" fmla="*/ 768 h 768"/>
                <a:gd name="T2" fmla="*/ 768 w 1536"/>
                <a:gd name="T3" fmla="*/ 768 h 768"/>
                <a:gd name="T4" fmla="*/ 768 w 1536"/>
                <a:gd name="T5" fmla="*/ 0 h 768"/>
                <a:gd name="T6" fmla="*/ 1536 w 1536"/>
                <a:gd name="T7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6" h="768">
                  <a:moveTo>
                    <a:pt x="0" y="768"/>
                  </a:moveTo>
                  <a:lnTo>
                    <a:pt x="768" y="768"/>
                  </a:lnTo>
                  <a:lnTo>
                    <a:pt x="768" y="0"/>
                  </a:lnTo>
                  <a:lnTo>
                    <a:pt x="1536" y="0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77549" name="Line 45"/>
          <p:cNvSpPr>
            <a:spLocks noChangeShapeType="1"/>
          </p:cNvSpPr>
          <p:nvPr/>
        </p:nvSpPr>
        <p:spPr bwMode="auto">
          <a:xfrm flipV="1">
            <a:off x="6019800" y="1447800"/>
            <a:ext cx="2133600" cy="27432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77553" name="Group 49"/>
          <p:cNvGrpSpPr>
            <a:grpSpLocks/>
          </p:cNvGrpSpPr>
          <p:nvPr/>
        </p:nvGrpSpPr>
        <p:grpSpPr bwMode="auto">
          <a:xfrm>
            <a:off x="5791201" y="1295400"/>
            <a:ext cx="3090863" cy="3200400"/>
            <a:chOff x="3648" y="816"/>
            <a:chExt cx="1947" cy="2016"/>
          </a:xfrm>
        </p:grpSpPr>
        <p:grpSp>
          <p:nvGrpSpPr>
            <p:cNvPr id="277548" name="Group 44"/>
            <p:cNvGrpSpPr>
              <a:grpSpLocks/>
            </p:cNvGrpSpPr>
            <p:nvPr/>
          </p:nvGrpSpPr>
          <p:grpSpPr bwMode="auto">
            <a:xfrm>
              <a:off x="3648" y="960"/>
              <a:ext cx="1824" cy="1872"/>
              <a:chOff x="3648" y="960"/>
              <a:chExt cx="1824" cy="1872"/>
            </a:xfrm>
          </p:grpSpPr>
          <p:sp>
            <p:nvSpPr>
              <p:cNvPr id="277536" name="Line 32"/>
              <p:cNvSpPr>
                <a:spLocks noChangeShapeType="1"/>
              </p:cNvSpPr>
              <p:nvPr/>
            </p:nvSpPr>
            <p:spPr bwMode="auto">
              <a:xfrm flipV="1">
                <a:off x="4608" y="960"/>
                <a:ext cx="0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7537" name="Line 33"/>
              <p:cNvSpPr>
                <a:spLocks noChangeShapeType="1"/>
              </p:cNvSpPr>
              <p:nvPr/>
            </p:nvSpPr>
            <p:spPr bwMode="auto">
              <a:xfrm>
                <a:off x="3648" y="1920"/>
                <a:ext cx="18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7538" name="Text Box 34"/>
              <p:cNvSpPr txBox="1">
                <a:spLocks noChangeArrowheads="1"/>
              </p:cNvSpPr>
              <p:nvPr/>
            </p:nvSpPr>
            <p:spPr bwMode="auto">
              <a:xfrm>
                <a:off x="4176" y="1056"/>
                <a:ext cx="2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+</a:t>
                </a:r>
              </a:p>
            </p:txBody>
          </p:sp>
          <p:sp>
            <p:nvSpPr>
              <p:cNvPr id="277539" name="Text Box 35"/>
              <p:cNvSpPr txBox="1">
                <a:spLocks noChangeArrowheads="1"/>
              </p:cNvSpPr>
              <p:nvPr/>
            </p:nvSpPr>
            <p:spPr bwMode="auto">
              <a:xfrm>
                <a:off x="4608" y="1056"/>
                <a:ext cx="2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+</a:t>
                </a:r>
              </a:p>
            </p:txBody>
          </p:sp>
          <p:sp>
            <p:nvSpPr>
              <p:cNvPr id="277540" name="Text Box 36"/>
              <p:cNvSpPr txBox="1">
                <a:spLocks noChangeArrowheads="1"/>
              </p:cNvSpPr>
              <p:nvPr/>
            </p:nvSpPr>
            <p:spPr bwMode="auto">
              <a:xfrm>
                <a:off x="3648" y="2016"/>
                <a:ext cx="2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+</a:t>
                </a:r>
              </a:p>
            </p:txBody>
          </p:sp>
          <p:sp>
            <p:nvSpPr>
              <p:cNvPr id="277541" name="Text Box 37"/>
              <p:cNvSpPr txBox="1">
                <a:spLocks noChangeArrowheads="1"/>
              </p:cNvSpPr>
              <p:nvPr/>
            </p:nvSpPr>
            <p:spPr bwMode="auto">
              <a:xfrm>
                <a:off x="4080" y="1440"/>
                <a:ext cx="2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+</a:t>
                </a:r>
              </a:p>
            </p:txBody>
          </p:sp>
          <p:sp>
            <p:nvSpPr>
              <p:cNvPr id="277542" name="Text Box 38"/>
              <p:cNvSpPr txBox="1">
                <a:spLocks noChangeArrowheads="1"/>
              </p:cNvSpPr>
              <p:nvPr/>
            </p:nvSpPr>
            <p:spPr bwMode="auto">
              <a:xfrm>
                <a:off x="3648" y="1392"/>
                <a:ext cx="2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+</a:t>
                </a:r>
              </a:p>
            </p:txBody>
          </p:sp>
          <p:sp>
            <p:nvSpPr>
              <p:cNvPr id="277543" name="Text Box 39"/>
              <p:cNvSpPr txBox="1">
                <a:spLocks noChangeArrowheads="1"/>
              </p:cNvSpPr>
              <p:nvPr/>
            </p:nvSpPr>
            <p:spPr bwMode="auto">
              <a:xfrm>
                <a:off x="5184" y="1392"/>
                <a:ext cx="18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-</a:t>
                </a:r>
              </a:p>
            </p:txBody>
          </p:sp>
          <p:sp>
            <p:nvSpPr>
              <p:cNvPr id="277544" name="Text Box 40"/>
              <p:cNvSpPr txBox="1">
                <a:spLocks noChangeArrowheads="1"/>
              </p:cNvSpPr>
              <p:nvPr/>
            </p:nvSpPr>
            <p:spPr bwMode="auto">
              <a:xfrm>
                <a:off x="5136" y="2544"/>
                <a:ext cx="18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-</a:t>
                </a:r>
              </a:p>
            </p:txBody>
          </p:sp>
          <p:sp>
            <p:nvSpPr>
              <p:cNvPr id="277545" name="Text Box 41"/>
              <p:cNvSpPr txBox="1">
                <a:spLocks noChangeArrowheads="1"/>
              </p:cNvSpPr>
              <p:nvPr/>
            </p:nvSpPr>
            <p:spPr bwMode="auto">
              <a:xfrm>
                <a:off x="4752" y="1488"/>
                <a:ext cx="18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-</a:t>
                </a:r>
              </a:p>
            </p:txBody>
          </p:sp>
          <p:sp>
            <p:nvSpPr>
              <p:cNvPr id="277546" name="Text Box 42"/>
              <p:cNvSpPr txBox="1">
                <a:spLocks noChangeArrowheads="1"/>
              </p:cNvSpPr>
              <p:nvPr/>
            </p:nvSpPr>
            <p:spPr bwMode="auto">
              <a:xfrm>
                <a:off x="4656" y="1728"/>
                <a:ext cx="18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-</a:t>
                </a:r>
              </a:p>
            </p:txBody>
          </p:sp>
          <p:sp>
            <p:nvSpPr>
              <p:cNvPr id="277547" name="Text Box 43"/>
              <p:cNvSpPr txBox="1">
                <a:spLocks noChangeArrowheads="1"/>
              </p:cNvSpPr>
              <p:nvPr/>
            </p:nvSpPr>
            <p:spPr bwMode="auto">
              <a:xfrm>
                <a:off x="4176" y="2112"/>
                <a:ext cx="18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latin typeface="Tahoma" pitchFamily="34" charset="0"/>
                  </a:rPr>
                  <a:t>-</a:t>
                </a:r>
              </a:p>
            </p:txBody>
          </p:sp>
        </p:grpSp>
        <p:sp>
          <p:nvSpPr>
            <p:cNvPr id="277550" name="Text Box 46"/>
            <p:cNvSpPr txBox="1">
              <a:spLocks noChangeArrowheads="1"/>
            </p:cNvSpPr>
            <p:nvPr/>
          </p:nvSpPr>
          <p:spPr bwMode="auto">
            <a:xfrm>
              <a:off x="5366" y="1946"/>
              <a:ext cx="22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/>
                </a:rPr>
                <a:t>x</a:t>
              </a:r>
              <a:r>
                <a:rPr lang="en-US" baseline="-25000" dirty="0">
                  <a:latin typeface="Calibri"/>
                </a:rPr>
                <a:t>1</a:t>
              </a:r>
            </a:p>
          </p:txBody>
        </p:sp>
        <p:sp>
          <p:nvSpPr>
            <p:cNvPr id="277551" name="Text Box 47"/>
            <p:cNvSpPr txBox="1">
              <a:spLocks noChangeArrowheads="1"/>
            </p:cNvSpPr>
            <p:nvPr/>
          </p:nvSpPr>
          <p:spPr bwMode="auto">
            <a:xfrm>
              <a:off x="4368" y="816"/>
              <a:ext cx="2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/>
                </a:rPr>
                <a:t>x</a:t>
              </a:r>
              <a:r>
                <a:rPr lang="en-US" baseline="-25000" dirty="0">
                  <a:latin typeface="Calibri"/>
                </a:rPr>
                <a:t>2</a:t>
              </a:r>
            </a:p>
          </p:txBody>
        </p:sp>
      </p:grpSp>
      <p:sp>
        <p:nvSpPr>
          <p:cNvPr id="277552" name="Text Box 48"/>
          <p:cNvSpPr txBox="1">
            <a:spLocks noChangeArrowheads="1"/>
          </p:cNvSpPr>
          <p:nvPr/>
        </p:nvSpPr>
        <p:spPr bwMode="auto">
          <a:xfrm>
            <a:off x="6248400" y="3733800"/>
            <a:ext cx="15483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Calibri"/>
                <a:cs typeface="Calibri"/>
              </a:rPr>
              <a:t>w</a:t>
            </a:r>
            <a:r>
              <a:rPr lang="en-US" sz="1600" baseline="-25000" dirty="0">
                <a:solidFill>
                  <a:srgbClr val="800000"/>
                </a:solidFill>
                <a:latin typeface="Calibri"/>
                <a:cs typeface="Calibri"/>
              </a:rPr>
              <a:t>1 </a:t>
            </a:r>
            <a:r>
              <a:rPr lang="en-US" dirty="0">
                <a:solidFill>
                  <a:srgbClr val="800000"/>
                </a:solidFill>
                <a:latin typeface="Calibri"/>
                <a:cs typeface="Calibri"/>
              </a:rPr>
              <a:t>x</a:t>
            </a:r>
            <a:r>
              <a:rPr lang="en-US" sz="1600" baseline="-25000" dirty="0">
                <a:solidFill>
                  <a:srgbClr val="800000"/>
                </a:solidFill>
                <a:latin typeface="Calibri"/>
                <a:cs typeface="Calibri"/>
              </a:rPr>
              <a:t>1 </a:t>
            </a:r>
            <a:r>
              <a:rPr lang="en-US" sz="1600" dirty="0">
                <a:solidFill>
                  <a:srgbClr val="800000"/>
                </a:solidFill>
                <a:latin typeface="Calibri"/>
                <a:cs typeface="Calibri"/>
              </a:rPr>
              <a:t>+ </a:t>
            </a:r>
            <a:r>
              <a:rPr lang="en-US" dirty="0">
                <a:solidFill>
                  <a:srgbClr val="800000"/>
                </a:solidFill>
                <a:latin typeface="Calibri"/>
                <a:cs typeface="Calibri"/>
              </a:rPr>
              <a:t>w</a:t>
            </a:r>
            <a:r>
              <a:rPr lang="en-US" sz="1600" baseline="-25000" dirty="0">
                <a:solidFill>
                  <a:srgbClr val="800000"/>
                </a:solidFill>
                <a:latin typeface="Calibri"/>
                <a:cs typeface="Calibri"/>
              </a:rPr>
              <a:t>2 </a:t>
            </a:r>
            <a:r>
              <a:rPr lang="en-US" dirty="0">
                <a:solidFill>
                  <a:srgbClr val="800000"/>
                </a:solidFill>
                <a:latin typeface="Calibri"/>
                <a:cs typeface="Calibri"/>
              </a:rPr>
              <a:t>x</a:t>
            </a:r>
            <a:r>
              <a:rPr lang="en-US" sz="1600" baseline="-25000" dirty="0">
                <a:solidFill>
                  <a:srgbClr val="800000"/>
                </a:solidFill>
                <a:latin typeface="Calibri"/>
                <a:cs typeface="Calibri"/>
              </a:rPr>
              <a:t>2 </a:t>
            </a:r>
            <a:r>
              <a:rPr lang="en-US" dirty="0">
                <a:solidFill>
                  <a:srgbClr val="800000"/>
                </a:solidFill>
                <a:latin typeface="Calibri"/>
                <a:cs typeface="Calibri"/>
              </a:rPr>
              <a:t>= 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84042" y="478420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g(u)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41482" y="61913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760279" y="6488668"/>
            <a:ext cx="3383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K. Hauser’s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590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49" grpId="0" animBg="1"/>
      <p:bldP spid="2775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1990s-2010: Another decline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networks failed to work equally well on more complicated problems</a:t>
            </a:r>
          </a:p>
          <a:p>
            <a:pPr lvl="1"/>
            <a:r>
              <a:rPr lang="en-US" dirty="0" smtClean="0"/>
              <a:t>E.g. recognition in real images, real audio streams, etc.</a:t>
            </a:r>
          </a:p>
          <a:p>
            <a:endParaRPr lang="en-US" dirty="0"/>
          </a:p>
          <a:p>
            <a:r>
              <a:rPr lang="en-US" dirty="0" smtClean="0"/>
              <a:t>Mix of practical and theoretical problems</a:t>
            </a:r>
          </a:p>
          <a:p>
            <a:pPr lvl="1"/>
            <a:r>
              <a:rPr lang="en-US" dirty="0" smtClean="0"/>
              <a:t>How to decide network structure and many learning parameters (e.g. step sizes)?</a:t>
            </a:r>
          </a:p>
          <a:p>
            <a:pPr lvl="1"/>
            <a:r>
              <a:rPr lang="en-US" dirty="0" smtClean="0"/>
              <a:t>Required too much computation</a:t>
            </a:r>
          </a:p>
          <a:p>
            <a:pPr lvl="1"/>
            <a:r>
              <a:rPr lang="en-US" dirty="0" smtClean="0"/>
              <a:t>Required too much data</a:t>
            </a:r>
          </a:p>
          <a:p>
            <a:pPr lvl="1"/>
            <a:r>
              <a:rPr lang="en-US" dirty="0" smtClean="0"/>
              <a:t>Very difficult to “debug” failures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116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2000’s: Return to the 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to simpler techniques, like linear classifiers</a:t>
            </a:r>
          </a:p>
          <a:p>
            <a:pPr lvl="1"/>
            <a:r>
              <a:rPr lang="en-US" dirty="0" smtClean="0"/>
              <a:t>But in high dimensions</a:t>
            </a:r>
          </a:p>
          <a:p>
            <a:pPr lvl="1"/>
            <a:r>
              <a:rPr lang="en-US" dirty="0" smtClean="0"/>
              <a:t>Simpler learning algorithms, easier to justify theoretically</a:t>
            </a:r>
          </a:p>
          <a:p>
            <a:endParaRPr lang="en-US" dirty="0" smtClean="0"/>
          </a:p>
          <a:p>
            <a:r>
              <a:rPr lang="en-US" dirty="0" smtClean="0"/>
              <a:t>Learn classifiers on manually-created features</a:t>
            </a:r>
          </a:p>
          <a:p>
            <a:pPr lvl="1"/>
            <a:r>
              <a:rPr lang="en-US" dirty="0" smtClean="0"/>
              <a:t>E.g. not images themselves, but statistical features like color histograms, edge distributions,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45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Unit (Neuron)</a:t>
            </a:r>
            <a:endParaRPr lang="en-US"/>
          </a:p>
        </p:txBody>
      </p:sp>
      <p:grpSp>
        <p:nvGrpSpPr>
          <p:cNvPr id="272424" name="Group 40"/>
          <p:cNvGrpSpPr>
            <a:grpSpLocks/>
          </p:cNvGrpSpPr>
          <p:nvPr/>
        </p:nvGrpSpPr>
        <p:grpSpPr bwMode="auto">
          <a:xfrm>
            <a:off x="2057400" y="1768475"/>
            <a:ext cx="4770438" cy="2962276"/>
            <a:chOff x="1296" y="1114"/>
            <a:chExt cx="3005" cy="1866"/>
          </a:xfrm>
        </p:grpSpPr>
        <p:grpSp>
          <p:nvGrpSpPr>
            <p:cNvPr id="272405" name="Group 21"/>
            <p:cNvGrpSpPr>
              <a:grpSpLocks/>
            </p:cNvGrpSpPr>
            <p:nvPr/>
          </p:nvGrpSpPr>
          <p:grpSpPr bwMode="auto">
            <a:xfrm>
              <a:off x="1584" y="1296"/>
              <a:ext cx="2496" cy="1536"/>
              <a:chOff x="1584" y="1296"/>
              <a:chExt cx="2496" cy="1536"/>
            </a:xfrm>
          </p:grpSpPr>
          <p:grpSp>
            <p:nvGrpSpPr>
              <p:cNvPr id="272403" name="Group 19"/>
              <p:cNvGrpSpPr>
                <a:grpSpLocks/>
              </p:cNvGrpSpPr>
              <p:nvPr/>
            </p:nvGrpSpPr>
            <p:grpSpPr bwMode="auto">
              <a:xfrm>
                <a:off x="1584" y="1296"/>
                <a:ext cx="2496" cy="1536"/>
                <a:chOff x="1536" y="1728"/>
                <a:chExt cx="2496" cy="1536"/>
              </a:xfrm>
            </p:grpSpPr>
            <p:sp>
              <p:nvSpPr>
                <p:cNvPr id="272389" name="Oval 5"/>
                <p:cNvSpPr>
                  <a:spLocks noChangeArrowheads="1"/>
                </p:cNvSpPr>
                <p:nvPr/>
              </p:nvSpPr>
              <p:spPr bwMode="auto">
                <a:xfrm>
                  <a:off x="1968" y="2064"/>
                  <a:ext cx="1584" cy="864"/>
                </a:xfrm>
                <a:prstGeom prst="ellipse">
                  <a:avLst/>
                </a:prstGeom>
                <a:solidFill>
                  <a:srgbClr val="F0F4FE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390" name="Line 6"/>
                <p:cNvSpPr>
                  <a:spLocks noChangeShapeType="1"/>
                </p:cNvSpPr>
                <p:nvPr/>
              </p:nvSpPr>
              <p:spPr bwMode="auto">
                <a:xfrm>
                  <a:off x="2736" y="2064"/>
                  <a:ext cx="0" cy="8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2395" name="Freeform 11"/>
                <p:cNvSpPr>
                  <a:spLocks/>
                </p:cNvSpPr>
                <p:nvPr/>
              </p:nvSpPr>
              <p:spPr bwMode="auto">
                <a:xfrm>
                  <a:off x="2880" y="2304"/>
                  <a:ext cx="288" cy="384"/>
                </a:xfrm>
                <a:custGeom>
                  <a:avLst/>
                  <a:gdLst>
                    <a:gd name="T0" fmla="*/ 288 w 288"/>
                    <a:gd name="T1" fmla="*/ 0 h 384"/>
                    <a:gd name="T2" fmla="*/ 192 w 288"/>
                    <a:gd name="T3" fmla="*/ 48 h 384"/>
                    <a:gd name="T4" fmla="*/ 144 w 288"/>
                    <a:gd name="T5" fmla="*/ 192 h 384"/>
                    <a:gd name="T6" fmla="*/ 96 w 288"/>
                    <a:gd name="T7" fmla="*/ 336 h 384"/>
                    <a:gd name="T8" fmla="*/ 0 w 288"/>
                    <a:gd name="T9" fmla="*/ 384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8" h="384">
                      <a:moveTo>
                        <a:pt x="288" y="0"/>
                      </a:moveTo>
                      <a:cubicBezTo>
                        <a:pt x="252" y="8"/>
                        <a:pt x="216" y="16"/>
                        <a:pt x="192" y="48"/>
                      </a:cubicBezTo>
                      <a:cubicBezTo>
                        <a:pt x="168" y="80"/>
                        <a:pt x="160" y="144"/>
                        <a:pt x="144" y="192"/>
                      </a:cubicBezTo>
                      <a:cubicBezTo>
                        <a:pt x="128" y="240"/>
                        <a:pt x="120" y="304"/>
                        <a:pt x="96" y="336"/>
                      </a:cubicBezTo>
                      <a:cubicBezTo>
                        <a:pt x="72" y="368"/>
                        <a:pt x="16" y="376"/>
                        <a:pt x="0" y="384"/>
                      </a:cubicBezTo>
                    </a:path>
                  </a:pathLst>
                </a:custGeom>
                <a:noFill/>
                <a:ln w="38100" cmpd="sng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239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208" y="2208"/>
                  <a:ext cx="372" cy="5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5400" b="1">
                      <a:solidFill>
                        <a:srgbClr val="000000"/>
                      </a:solidFill>
                      <a:latin typeface="Symbol" pitchFamily="18" charset="2"/>
                    </a:rPr>
                    <a:t>S</a:t>
                  </a:r>
                </a:p>
              </p:txBody>
            </p:sp>
            <p:sp>
              <p:nvSpPr>
                <p:cNvPr id="272397" name="Line 13"/>
                <p:cNvSpPr>
                  <a:spLocks noChangeShapeType="1"/>
                </p:cNvSpPr>
                <p:nvPr/>
              </p:nvSpPr>
              <p:spPr bwMode="auto">
                <a:xfrm>
                  <a:off x="1536" y="1728"/>
                  <a:ext cx="624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2398" name="Line 14"/>
                <p:cNvSpPr>
                  <a:spLocks noChangeShapeType="1"/>
                </p:cNvSpPr>
                <p:nvPr/>
              </p:nvSpPr>
              <p:spPr bwMode="auto">
                <a:xfrm>
                  <a:off x="1536" y="2112"/>
                  <a:ext cx="48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2399" name="Line 15"/>
                <p:cNvSpPr>
                  <a:spLocks noChangeShapeType="1"/>
                </p:cNvSpPr>
                <p:nvPr/>
              </p:nvSpPr>
              <p:spPr bwMode="auto">
                <a:xfrm>
                  <a:off x="1536" y="2496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2400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536" y="2725"/>
                  <a:ext cx="539" cy="1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2401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536" y="2820"/>
                  <a:ext cx="683" cy="4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2402" name="Line 18"/>
                <p:cNvSpPr>
                  <a:spLocks noChangeShapeType="1"/>
                </p:cNvSpPr>
                <p:nvPr/>
              </p:nvSpPr>
              <p:spPr bwMode="auto">
                <a:xfrm>
                  <a:off x="3552" y="2496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272404" name="Text Box 20"/>
              <p:cNvSpPr txBox="1">
                <a:spLocks noChangeArrowheads="1"/>
              </p:cNvSpPr>
              <p:nvPr/>
            </p:nvSpPr>
            <p:spPr bwMode="auto">
              <a:xfrm>
                <a:off x="3120" y="2072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alibri"/>
                  </a:rPr>
                  <a:t>g</a:t>
                </a:r>
              </a:p>
            </p:txBody>
          </p:sp>
        </p:grpSp>
        <p:sp>
          <p:nvSpPr>
            <p:cNvPr id="272406" name="Text Box 22"/>
            <p:cNvSpPr txBox="1">
              <a:spLocks noChangeArrowheads="1"/>
            </p:cNvSpPr>
            <p:nvPr/>
          </p:nvSpPr>
          <p:spPr bwMode="auto">
            <a:xfrm>
              <a:off x="1296" y="1930"/>
              <a:ext cx="25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/>
                </a:rPr>
                <a:t>x</a:t>
              </a:r>
              <a:r>
                <a:rPr lang="en-US" sz="2800" baseline="-25000" dirty="0">
                  <a:latin typeface="Calibri"/>
                </a:rPr>
                <a:t>i</a:t>
              </a:r>
            </a:p>
          </p:txBody>
        </p:sp>
        <p:sp>
          <p:nvSpPr>
            <p:cNvPr id="272407" name="Text Box 23"/>
            <p:cNvSpPr txBox="1">
              <a:spLocks noChangeArrowheads="1"/>
            </p:cNvSpPr>
            <p:nvPr/>
          </p:nvSpPr>
          <p:spPr bwMode="auto">
            <a:xfrm>
              <a:off x="1296" y="1114"/>
              <a:ext cx="29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/>
                </a:rPr>
                <a:t>x</a:t>
              </a:r>
              <a:r>
                <a:rPr lang="en-US" sz="2800" baseline="-25000" dirty="0">
                  <a:latin typeface="Calibri"/>
                </a:rPr>
                <a:t>1</a:t>
              </a:r>
            </a:p>
          </p:txBody>
        </p:sp>
        <p:sp>
          <p:nvSpPr>
            <p:cNvPr id="272408" name="Text Box 24"/>
            <p:cNvSpPr txBox="1">
              <a:spLocks noChangeArrowheads="1"/>
            </p:cNvSpPr>
            <p:nvPr/>
          </p:nvSpPr>
          <p:spPr bwMode="auto">
            <a:xfrm>
              <a:off x="1296" y="2650"/>
              <a:ext cx="29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libri"/>
                </a:rPr>
                <a:t>x</a:t>
              </a:r>
              <a:r>
                <a:rPr lang="en-US" sz="2800" baseline="-25000" dirty="0" err="1">
                  <a:latin typeface="Calibri"/>
                </a:rPr>
                <a:t>n</a:t>
              </a:r>
              <a:endParaRPr lang="en-US" sz="2800" baseline="-25000" dirty="0">
                <a:latin typeface="Calibri"/>
              </a:endParaRPr>
            </a:p>
          </p:txBody>
        </p:sp>
        <p:sp>
          <p:nvSpPr>
            <p:cNvPr id="272410" name="Text Box 26"/>
            <p:cNvSpPr txBox="1">
              <a:spLocks noChangeArrowheads="1"/>
            </p:cNvSpPr>
            <p:nvPr/>
          </p:nvSpPr>
          <p:spPr bwMode="auto">
            <a:xfrm>
              <a:off x="4080" y="1930"/>
              <a:ext cx="22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/>
                </a:rPr>
                <a:t>y</a:t>
              </a:r>
            </a:p>
          </p:txBody>
        </p:sp>
        <p:sp>
          <p:nvSpPr>
            <p:cNvPr id="272414" name="Text Box 30"/>
            <p:cNvSpPr txBox="1">
              <a:spLocks noChangeArrowheads="1"/>
            </p:cNvSpPr>
            <p:nvPr/>
          </p:nvSpPr>
          <p:spPr bwMode="auto">
            <a:xfrm>
              <a:off x="1632" y="1978"/>
              <a:ext cx="32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latin typeface="Calibri"/>
                </a:rPr>
                <a:t>w</a:t>
              </a:r>
              <a:r>
                <a:rPr lang="en-US" sz="2800" baseline="-25000" dirty="0" err="1">
                  <a:latin typeface="Calibri"/>
                </a:rPr>
                <a:t>i</a:t>
              </a:r>
              <a:endParaRPr lang="en-US" sz="2800" baseline="-25000" dirty="0">
                <a:latin typeface="Calibri"/>
              </a:endParaRPr>
            </a:p>
          </p:txBody>
        </p:sp>
      </p:grpSp>
      <p:sp>
        <p:nvSpPr>
          <p:cNvPr id="272415" name="Text Box 31"/>
          <p:cNvSpPr txBox="1">
            <a:spLocks noChangeArrowheads="1"/>
          </p:cNvSpPr>
          <p:nvPr/>
        </p:nvSpPr>
        <p:spPr bwMode="auto">
          <a:xfrm>
            <a:off x="1752600" y="4967288"/>
            <a:ext cx="25444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800000"/>
                </a:solidFill>
                <a:latin typeface="Calibri"/>
                <a:cs typeface="Calibri"/>
              </a:rPr>
              <a:t>y</a:t>
            </a:r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 = </a:t>
            </a:r>
            <a:r>
              <a:rPr lang="en-US" sz="3200" dirty="0">
                <a:solidFill>
                  <a:srgbClr val="800000"/>
                </a:solidFill>
                <a:latin typeface="Calibri"/>
                <a:cs typeface="Calibri"/>
              </a:rPr>
              <a:t>g</a:t>
            </a: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(</a:t>
            </a:r>
            <a:r>
              <a:rPr lang="en-US" sz="3600" dirty="0" err="1">
                <a:solidFill>
                  <a:srgbClr val="800000"/>
                </a:solidFill>
                <a:latin typeface="Calibri"/>
                <a:cs typeface="Calibri"/>
              </a:rPr>
              <a:t>Σ</a:t>
            </a:r>
            <a:r>
              <a:rPr lang="en-US" sz="2400" baseline="-25000" dirty="0" err="1" smtClean="0">
                <a:solidFill>
                  <a:srgbClr val="800000"/>
                </a:solidFill>
                <a:latin typeface="Calibri"/>
                <a:cs typeface="Calibri"/>
              </a:rPr>
              <a:t>i</a:t>
            </a:r>
            <a:r>
              <a:rPr lang="en-US" sz="2400" baseline="-25000" dirty="0">
                <a:solidFill>
                  <a:srgbClr val="800000"/>
                </a:solidFill>
                <a:latin typeface="Calibri"/>
                <a:cs typeface="Calibri"/>
              </a:rPr>
              <a:t>=1,…,n</a:t>
            </a:r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lang="en-US" sz="2800" dirty="0" err="1">
                <a:solidFill>
                  <a:srgbClr val="800000"/>
                </a:solidFill>
                <a:latin typeface="Calibri"/>
                <a:cs typeface="Calibri"/>
              </a:rPr>
              <a:t>w</a:t>
            </a:r>
            <a:r>
              <a:rPr lang="en-US" sz="2400" baseline="-25000" dirty="0" err="1">
                <a:solidFill>
                  <a:srgbClr val="800000"/>
                </a:solidFill>
                <a:latin typeface="Calibri"/>
                <a:cs typeface="Calibri"/>
              </a:rPr>
              <a:t>i</a:t>
            </a:r>
            <a:r>
              <a:rPr lang="en-US" sz="2400" baseline="-2500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800000"/>
                </a:solidFill>
                <a:latin typeface="Calibri"/>
                <a:cs typeface="Calibri"/>
              </a:rPr>
              <a:t>x</a:t>
            </a:r>
            <a:r>
              <a:rPr lang="en-US" sz="2400" baseline="-25000" dirty="0">
                <a:solidFill>
                  <a:srgbClr val="800000"/>
                </a:solidFill>
                <a:latin typeface="Calibri"/>
                <a:cs typeface="Calibri"/>
              </a:rPr>
              <a:t>i</a:t>
            </a:r>
            <a:r>
              <a:rPr lang="en-US" sz="3200" dirty="0">
                <a:solidFill>
                  <a:srgbClr val="8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272416" name="Text Box 32"/>
          <p:cNvSpPr txBox="1">
            <a:spLocks noChangeArrowheads="1"/>
          </p:cNvSpPr>
          <p:nvPr/>
        </p:nvSpPr>
        <p:spPr bwMode="auto">
          <a:xfrm>
            <a:off x="1447800" y="5726113"/>
            <a:ext cx="29205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6600"/>
                </a:solidFill>
                <a:latin typeface="Calibri"/>
                <a:cs typeface="Calibri"/>
              </a:rPr>
              <a:t>g(u) = 1/[1 + </a:t>
            </a:r>
            <a:r>
              <a:rPr lang="en-US" sz="2400" dirty="0" err="1" smtClean="0">
                <a:solidFill>
                  <a:srgbClr val="006600"/>
                </a:solidFill>
                <a:latin typeface="Calibri"/>
                <a:cs typeface="Calibri"/>
              </a:rPr>
              <a:t>exp</a:t>
            </a:r>
            <a:r>
              <a:rPr lang="en-US" sz="2400" dirty="0" smtClean="0">
                <a:solidFill>
                  <a:srgbClr val="006600"/>
                </a:solidFill>
                <a:latin typeface="Calibri"/>
                <a:cs typeface="Calibri"/>
              </a:rPr>
              <a:t>(-au)]</a:t>
            </a:r>
            <a:endParaRPr lang="en-US" sz="2400" dirty="0">
              <a:solidFill>
                <a:srgbClr val="006600"/>
              </a:solidFill>
              <a:latin typeface="Calibri"/>
              <a:cs typeface="Calibri"/>
            </a:endParaRPr>
          </a:p>
        </p:txBody>
      </p:sp>
      <p:grpSp>
        <p:nvGrpSpPr>
          <p:cNvPr id="272423" name="Group 39"/>
          <p:cNvGrpSpPr>
            <a:grpSpLocks/>
          </p:cNvGrpSpPr>
          <p:nvPr/>
        </p:nvGrpSpPr>
        <p:grpSpPr bwMode="auto">
          <a:xfrm>
            <a:off x="5257800" y="4648200"/>
            <a:ext cx="3048000" cy="1536700"/>
            <a:chOff x="3120" y="384"/>
            <a:chExt cx="1920" cy="968"/>
          </a:xfrm>
        </p:grpSpPr>
        <p:sp>
          <p:nvSpPr>
            <p:cNvPr id="272417" name="Line 33"/>
            <p:cNvSpPr>
              <a:spLocks noChangeShapeType="1"/>
            </p:cNvSpPr>
            <p:nvPr/>
          </p:nvSpPr>
          <p:spPr bwMode="auto">
            <a:xfrm>
              <a:off x="3120" y="1344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18" name="Line 34"/>
            <p:cNvSpPr>
              <a:spLocks noChangeShapeType="1"/>
            </p:cNvSpPr>
            <p:nvPr/>
          </p:nvSpPr>
          <p:spPr bwMode="auto">
            <a:xfrm flipV="1">
              <a:off x="4032" y="384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20" name="Freeform 36"/>
            <p:cNvSpPr>
              <a:spLocks/>
            </p:cNvSpPr>
            <p:nvPr/>
          </p:nvSpPr>
          <p:spPr bwMode="auto">
            <a:xfrm>
              <a:off x="3264" y="1008"/>
              <a:ext cx="768" cy="344"/>
            </a:xfrm>
            <a:custGeom>
              <a:avLst/>
              <a:gdLst>
                <a:gd name="T0" fmla="*/ 0 w 768"/>
                <a:gd name="T1" fmla="*/ 336 h 344"/>
                <a:gd name="T2" fmla="*/ 384 w 768"/>
                <a:gd name="T3" fmla="*/ 336 h 344"/>
                <a:gd name="T4" fmla="*/ 672 w 768"/>
                <a:gd name="T5" fmla="*/ 288 h 344"/>
                <a:gd name="T6" fmla="*/ 768 w 768"/>
                <a:gd name="T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344">
                  <a:moveTo>
                    <a:pt x="0" y="336"/>
                  </a:moveTo>
                  <a:cubicBezTo>
                    <a:pt x="136" y="340"/>
                    <a:pt x="272" y="344"/>
                    <a:pt x="384" y="336"/>
                  </a:cubicBezTo>
                  <a:cubicBezTo>
                    <a:pt x="496" y="328"/>
                    <a:pt x="608" y="344"/>
                    <a:pt x="672" y="288"/>
                  </a:cubicBezTo>
                  <a:cubicBezTo>
                    <a:pt x="736" y="232"/>
                    <a:pt x="752" y="56"/>
                    <a:pt x="768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21" name="Freeform 37"/>
            <p:cNvSpPr>
              <a:spLocks/>
            </p:cNvSpPr>
            <p:nvPr/>
          </p:nvSpPr>
          <p:spPr bwMode="auto">
            <a:xfrm flipH="1" flipV="1">
              <a:off x="4032" y="576"/>
              <a:ext cx="768" cy="344"/>
            </a:xfrm>
            <a:custGeom>
              <a:avLst/>
              <a:gdLst>
                <a:gd name="T0" fmla="*/ 0 w 768"/>
                <a:gd name="T1" fmla="*/ 336 h 344"/>
                <a:gd name="T2" fmla="*/ 384 w 768"/>
                <a:gd name="T3" fmla="*/ 336 h 344"/>
                <a:gd name="T4" fmla="*/ 672 w 768"/>
                <a:gd name="T5" fmla="*/ 288 h 344"/>
                <a:gd name="T6" fmla="*/ 768 w 768"/>
                <a:gd name="T7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344">
                  <a:moveTo>
                    <a:pt x="0" y="336"/>
                  </a:moveTo>
                  <a:cubicBezTo>
                    <a:pt x="136" y="340"/>
                    <a:pt x="272" y="344"/>
                    <a:pt x="384" y="336"/>
                  </a:cubicBezTo>
                  <a:cubicBezTo>
                    <a:pt x="496" y="328"/>
                    <a:pt x="608" y="344"/>
                    <a:pt x="672" y="288"/>
                  </a:cubicBezTo>
                  <a:cubicBezTo>
                    <a:pt x="736" y="232"/>
                    <a:pt x="752" y="56"/>
                    <a:pt x="768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2422" name="Line 38"/>
            <p:cNvSpPr>
              <a:spLocks noChangeShapeType="1"/>
            </p:cNvSpPr>
            <p:nvPr/>
          </p:nvSpPr>
          <p:spPr bwMode="auto">
            <a:xfrm>
              <a:off x="4032" y="912"/>
              <a:ext cx="0" cy="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5760279" y="6488668"/>
            <a:ext cx="3383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K. Hauser’s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071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Network</a:t>
            </a:r>
            <a:endParaRPr lang="en-US"/>
          </a:p>
        </p:txBody>
      </p:sp>
      <p:sp>
        <p:nvSpPr>
          <p:cNvPr id="2795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Network of interconnected neurons</a:t>
            </a:r>
            <a:endParaRPr lang="en-US"/>
          </a:p>
        </p:txBody>
      </p:sp>
      <p:grpSp>
        <p:nvGrpSpPr>
          <p:cNvPr id="279576" name="Group 24"/>
          <p:cNvGrpSpPr>
            <a:grpSpLocks/>
          </p:cNvGrpSpPr>
          <p:nvPr/>
        </p:nvGrpSpPr>
        <p:grpSpPr bwMode="auto">
          <a:xfrm>
            <a:off x="914400" y="3594101"/>
            <a:ext cx="2992438" cy="2400301"/>
            <a:chOff x="528" y="2504"/>
            <a:chExt cx="1885" cy="1512"/>
          </a:xfrm>
        </p:grpSpPr>
        <p:sp>
          <p:nvSpPr>
            <p:cNvPr id="279559" name="Oval 7"/>
            <p:cNvSpPr>
              <a:spLocks noChangeArrowheads="1"/>
            </p:cNvSpPr>
            <p:nvPr/>
          </p:nvSpPr>
          <p:spPr bwMode="auto">
            <a:xfrm>
              <a:off x="1035" y="2936"/>
              <a:ext cx="1010" cy="642"/>
            </a:xfrm>
            <a:prstGeom prst="ellipse">
              <a:avLst/>
            </a:prstGeom>
            <a:solidFill>
              <a:srgbClr val="F0F4F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560" name="Line 8"/>
            <p:cNvSpPr>
              <a:spLocks noChangeShapeType="1"/>
            </p:cNvSpPr>
            <p:nvPr/>
          </p:nvSpPr>
          <p:spPr bwMode="auto">
            <a:xfrm>
              <a:off x="1525" y="2936"/>
              <a:ext cx="0" cy="6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61" name="Freeform 9"/>
            <p:cNvSpPr>
              <a:spLocks/>
            </p:cNvSpPr>
            <p:nvPr/>
          </p:nvSpPr>
          <p:spPr bwMode="auto">
            <a:xfrm>
              <a:off x="1617" y="3115"/>
              <a:ext cx="183" cy="285"/>
            </a:xfrm>
            <a:custGeom>
              <a:avLst/>
              <a:gdLst>
                <a:gd name="T0" fmla="*/ 288 w 288"/>
                <a:gd name="T1" fmla="*/ 0 h 384"/>
                <a:gd name="T2" fmla="*/ 192 w 288"/>
                <a:gd name="T3" fmla="*/ 48 h 384"/>
                <a:gd name="T4" fmla="*/ 144 w 288"/>
                <a:gd name="T5" fmla="*/ 192 h 384"/>
                <a:gd name="T6" fmla="*/ 96 w 288"/>
                <a:gd name="T7" fmla="*/ 336 h 384"/>
                <a:gd name="T8" fmla="*/ 0 w 288"/>
                <a:gd name="T9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384">
                  <a:moveTo>
                    <a:pt x="288" y="0"/>
                  </a:moveTo>
                  <a:cubicBezTo>
                    <a:pt x="252" y="8"/>
                    <a:pt x="216" y="16"/>
                    <a:pt x="192" y="48"/>
                  </a:cubicBezTo>
                  <a:cubicBezTo>
                    <a:pt x="168" y="80"/>
                    <a:pt x="160" y="144"/>
                    <a:pt x="144" y="192"/>
                  </a:cubicBezTo>
                  <a:cubicBezTo>
                    <a:pt x="128" y="240"/>
                    <a:pt x="120" y="304"/>
                    <a:pt x="96" y="336"/>
                  </a:cubicBezTo>
                  <a:cubicBezTo>
                    <a:pt x="72" y="368"/>
                    <a:pt x="16" y="376"/>
                    <a:pt x="0" y="384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62" name="Text Box 10"/>
            <p:cNvSpPr txBox="1">
              <a:spLocks noChangeArrowheads="1"/>
            </p:cNvSpPr>
            <p:nvPr/>
          </p:nvSpPr>
          <p:spPr bwMode="auto">
            <a:xfrm>
              <a:off x="1152" y="2976"/>
              <a:ext cx="343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4800" b="1">
                  <a:solidFill>
                    <a:srgbClr val="000000"/>
                  </a:solidFill>
                  <a:latin typeface="Symbol" pitchFamily="18" charset="2"/>
                </a:rPr>
                <a:t>S</a:t>
              </a:r>
            </a:p>
          </p:txBody>
        </p:sp>
        <p:sp>
          <p:nvSpPr>
            <p:cNvPr id="279563" name="Line 11"/>
            <p:cNvSpPr>
              <a:spLocks noChangeShapeType="1"/>
            </p:cNvSpPr>
            <p:nvPr/>
          </p:nvSpPr>
          <p:spPr bwMode="auto">
            <a:xfrm>
              <a:off x="760" y="2687"/>
              <a:ext cx="398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64" name="Line 12"/>
            <p:cNvSpPr>
              <a:spLocks noChangeShapeType="1"/>
            </p:cNvSpPr>
            <p:nvPr/>
          </p:nvSpPr>
          <p:spPr bwMode="auto">
            <a:xfrm>
              <a:off x="760" y="2972"/>
              <a:ext cx="306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65" name="Line 13"/>
            <p:cNvSpPr>
              <a:spLocks noChangeShapeType="1"/>
            </p:cNvSpPr>
            <p:nvPr/>
          </p:nvSpPr>
          <p:spPr bwMode="auto">
            <a:xfrm>
              <a:off x="760" y="3257"/>
              <a:ext cx="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66" name="Line 14"/>
            <p:cNvSpPr>
              <a:spLocks noChangeShapeType="1"/>
            </p:cNvSpPr>
            <p:nvPr/>
          </p:nvSpPr>
          <p:spPr bwMode="auto">
            <a:xfrm flipV="1">
              <a:off x="760" y="3427"/>
              <a:ext cx="344" cy="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67" name="Line 15"/>
            <p:cNvSpPr>
              <a:spLocks noChangeShapeType="1"/>
            </p:cNvSpPr>
            <p:nvPr/>
          </p:nvSpPr>
          <p:spPr bwMode="auto">
            <a:xfrm flipV="1">
              <a:off x="760" y="3497"/>
              <a:ext cx="435" cy="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68" name="Line 16"/>
            <p:cNvSpPr>
              <a:spLocks noChangeShapeType="1"/>
            </p:cNvSpPr>
            <p:nvPr/>
          </p:nvSpPr>
          <p:spPr bwMode="auto">
            <a:xfrm>
              <a:off x="2045" y="3257"/>
              <a:ext cx="3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69" name="Text Box 17"/>
            <p:cNvSpPr txBox="1">
              <a:spLocks noChangeArrowheads="1"/>
            </p:cNvSpPr>
            <p:nvPr/>
          </p:nvSpPr>
          <p:spPr bwMode="auto">
            <a:xfrm>
              <a:off x="1728" y="3224"/>
              <a:ext cx="2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Calibri"/>
                </a:rPr>
                <a:t>g</a:t>
              </a:r>
            </a:p>
          </p:txBody>
        </p:sp>
        <p:sp>
          <p:nvSpPr>
            <p:cNvPr id="279570" name="Text Box 18"/>
            <p:cNvSpPr txBox="1">
              <a:spLocks noChangeArrowheads="1"/>
            </p:cNvSpPr>
            <p:nvPr/>
          </p:nvSpPr>
          <p:spPr bwMode="auto">
            <a:xfrm>
              <a:off x="576" y="3128"/>
              <a:ext cx="23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</a:rPr>
                <a:t>x</a:t>
              </a:r>
              <a:r>
                <a:rPr lang="en-US" sz="2400" baseline="-25000" dirty="0">
                  <a:latin typeface="Calibri"/>
                </a:rPr>
                <a:t>i</a:t>
              </a:r>
            </a:p>
          </p:txBody>
        </p:sp>
        <p:sp>
          <p:nvSpPr>
            <p:cNvPr id="279571" name="Text Box 19"/>
            <p:cNvSpPr txBox="1">
              <a:spLocks noChangeArrowheads="1"/>
            </p:cNvSpPr>
            <p:nvPr/>
          </p:nvSpPr>
          <p:spPr bwMode="auto">
            <a:xfrm>
              <a:off x="528" y="2504"/>
              <a:ext cx="26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</a:rPr>
                <a:t>x</a:t>
              </a:r>
              <a:r>
                <a:rPr lang="en-US" sz="2400" baseline="-25000" dirty="0">
                  <a:latin typeface="Calibri"/>
                </a:rPr>
                <a:t>1</a:t>
              </a:r>
            </a:p>
          </p:txBody>
        </p:sp>
        <p:sp>
          <p:nvSpPr>
            <p:cNvPr id="279572" name="Text Box 20"/>
            <p:cNvSpPr txBox="1">
              <a:spLocks noChangeArrowheads="1"/>
            </p:cNvSpPr>
            <p:nvPr/>
          </p:nvSpPr>
          <p:spPr bwMode="auto">
            <a:xfrm>
              <a:off x="576" y="3725"/>
              <a:ext cx="2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latin typeface="Calibri"/>
                </a:rPr>
                <a:t>x</a:t>
              </a:r>
              <a:r>
                <a:rPr lang="en-US" sz="2400" baseline="-25000" dirty="0" err="1">
                  <a:latin typeface="Calibri"/>
                </a:rPr>
                <a:t>n</a:t>
              </a:r>
              <a:endParaRPr lang="en-US" sz="2400" baseline="-25000" dirty="0">
                <a:latin typeface="Calibri"/>
              </a:endParaRPr>
            </a:p>
          </p:txBody>
        </p:sp>
        <p:sp>
          <p:nvSpPr>
            <p:cNvPr id="279573" name="Text Box 21"/>
            <p:cNvSpPr txBox="1">
              <a:spLocks noChangeArrowheads="1"/>
            </p:cNvSpPr>
            <p:nvPr/>
          </p:nvSpPr>
          <p:spPr bwMode="auto">
            <a:xfrm>
              <a:off x="2208" y="3176"/>
              <a:ext cx="2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</a:rPr>
                <a:t>y</a:t>
              </a:r>
            </a:p>
          </p:txBody>
        </p:sp>
        <p:sp>
          <p:nvSpPr>
            <p:cNvPr id="279574" name="Text Box 22"/>
            <p:cNvSpPr txBox="1">
              <a:spLocks noChangeArrowheads="1"/>
            </p:cNvSpPr>
            <p:nvPr/>
          </p:nvSpPr>
          <p:spPr bwMode="auto">
            <a:xfrm>
              <a:off x="768" y="3223"/>
              <a:ext cx="26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 err="1">
                  <a:latin typeface="Calibri"/>
                </a:rPr>
                <a:t>w</a:t>
              </a:r>
              <a:r>
                <a:rPr lang="en-US" sz="2000" baseline="-25000" dirty="0" err="1">
                  <a:latin typeface="Calibri"/>
                </a:rPr>
                <a:t>i</a:t>
              </a:r>
              <a:endParaRPr lang="en-US" sz="2000" baseline="-25000" dirty="0">
                <a:latin typeface="Calibri"/>
              </a:endParaRPr>
            </a:p>
          </p:txBody>
        </p:sp>
      </p:grpSp>
      <p:grpSp>
        <p:nvGrpSpPr>
          <p:cNvPr id="279577" name="Group 25"/>
          <p:cNvGrpSpPr>
            <a:grpSpLocks/>
          </p:cNvGrpSpPr>
          <p:nvPr/>
        </p:nvGrpSpPr>
        <p:grpSpPr bwMode="auto">
          <a:xfrm>
            <a:off x="4953000" y="2451101"/>
            <a:ext cx="2992438" cy="2400301"/>
            <a:chOff x="528" y="2504"/>
            <a:chExt cx="1885" cy="1512"/>
          </a:xfrm>
        </p:grpSpPr>
        <p:sp>
          <p:nvSpPr>
            <p:cNvPr id="279578" name="Oval 26"/>
            <p:cNvSpPr>
              <a:spLocks noChangeArrowheads="1"/>
            </p:cNvSpPr>
            <p:nvPr/>
          </p:nvSpPr>
          <p:spPr bwMode="auto">
            <a:xfrm>
              <a:off x="1035" y="2936"/>
              <a:ext cx="1010" cy="642"/>
            </a:xfrm>
            <a:prstGeom prst="ellipse">
              <a:avLst/>
            </a:prstGeom>
            <a:solidFill>
              <a:srgbClr val="F0F4F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579" name="Line 27"/>
            <p:cNvSpPr>
              <a:spLocks noChangeShapeType="1"/>
            </p:cNvSpPr>
            <p:nvPr/>
          </p:nvSpPr>
          <p:spPr bwMode="auto">
            <a:xfrm>
              <a:off x="1525" y="2936"/>
              <a:ext cx="0" cy="6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80" name="Freeform 28"/>
            <p:cNvSpPr>
              <a:spLocks/>
            </p:cNvSpPr>
            <p:nvPr/>
          </p:nvSpPr>
          <p:spPr bwMode="auto">
            <a:xfrm>
              <a:off x="1617" y="3115"/>
              <a:ext cx="183" cy="285"/>
            </a:xfrm>
            <a:custGeom>
              <a:avLst/>
              <a:gdLst>
                <a:gd name="T0" fmla="*/ 288 w 288"/>
                <a:gd name="T1" fmla="*/ 0 h 384"/>
                <a:gd name="T2" fmla="*/ 192 w 288"/>
                <a:gd name="T3" fmla="*/ 48 h 384"/>
                <a:gd name="T4" fmla="*/ 144 w 288"/>
                <a:gd name="T5" fmla="*/ 192 h 384"/>
                <a:gd name="T6" fmla="*/ 96 w 288"/>
                <a:gd name="T7" fmla="*/ 336 h 384"/>
                <a:gd name="T8" fmla="*/ 0 w 288"/>
                <a:gd name="T9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384">
                  <a:moveTo>
                    <a:pt x="288" y="0"/>
                  </a:moveTo>
                  <a:cubicBezTo>
                    <a:pt x="252" y="8"/>
                    <a:pt x="216" y="16"/>
                    <a:pt x="192" y="48"/>
                  </a:cubicBezTo>
                  <a:cubicBezTo>
                    <a:pt x="168" y="80"/>
                    <a:pt x="160" y="144"/>
                    <a:pt x="144" y="192"/>
                  </a:cubicBezTo>
                  <a:cubicBezTo>
                    <a:pt x="128" y="240"/>
                    <a:pt x="120" y="304"/>
                    <a:pt x="96" y="336"/>
                  </a:cubicBezTo>
                  <a:cubicBezTo>
                    <a:pt x="72" y="368"/>
                    <a:pt x="16" y="376"/>
                    <a:pt x="0" y="384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81" name="Text Box 29"/>
            <p:cNvSpPr txBox="1">
              <a:spLocks noChangeArrowheads="1"/>
            </p:cNvSpPr>
            <p:nvPr/>
          </p:nvSpPr>
          <p:spPr bwMode="auto">
            <a:xfrm>
              <a:off x="1152" y="2976"/>
              <a:ext cx="343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4800" b="1">
                  <a:solidFill>
                    <a:srgbClr val="000000"/>
                  </a:solidFill>
                  <a:latin typeface="Symbol" pitchFamily="18" charset="2"/>
                </a:rPr>
                <a:t>S</a:t>
              </a:r>
            </a:p>
          </p:txBody>
        </p:sp>
        <p:sp>
          <p:nvSpPr>
            <p:cNvPr id="279582" name="Line 30"/>
            <p:cNvSpPr>
              <a:spLocks noChangeShapeType="1"/>
            </p:cNvSpPr>
            <p:nvPr/>
          </p:nvSpPr>
          <p:spPr bwMode="auto">
            <a:xfrm>
              <a:off x="760" y="2687"/>
              <a:ext cx="398" cy="3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83" name="Line 31"/>
            <p:cNvSpPr>
              <a:spLocks noChangeShapeType="1"/>
            </p:cNvSpPr>
            <p:nvPr/>
          </p:nvSpPr>
          <p:spPr bwMode="auto">
            <a:xfrm>
              <a:off x="760" y="2972"/>
              <a:ext cx="306" cy="1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84" name="Line 32"/>
            <p:cNvSpPr>
              <a:spLocks noChangeShapeType="1"/>
            </p:cNvSpPr>
            <p:nvPr/>
          </p:nvSpPr>
          <p:spPr bwMode="auto">
            <a:xfrm>
              <a:off x="760" y="3257"/>
              <a:ext cx="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85" name="Line 33"/>
            <p:cNvSpPr>
              <a:spLocks noChangeShapeType="1"/>
            </p:cNvSpPr>
            <p:nvPr/>
          </p:nvSpPr>
          <p:spPr bwMode="auto">
            <a:xfrm flipV="1">
              <a:off x="760" y="3427"/>
              <a:ext cx="344" cy="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86" name="Line 34"/>
            <p:cNvSpPr>
              <a:spLocks noChangeShapeType="1"/>
            </p:cNvSpPr>
            <p:nvPr/>
          </p:nvSpPr>
          <p:spPr bwMode="auto">
            <a:xfrm flipV="1">
              <a:off x="760" y="3497"/>
              <a:ext cx="435" cy="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87" name="Line 35"/>
            <p:cNvSpPr>
              <a:spLocks noChangeShapeType="1"/>
            </p:cNvSpPr>
            <p:nvPr/>
          </p:nvSpPr>
          <p:spPr bwMode="auto">
            <a:xfrm>
              <a:off x="2045" y="3257"/>
              <a:ext cx="3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9588" name="Text Box 36"/>
            <p:cNvSpPr txBox="1">
              <a:spLocks noChangeArrowheads="1"/>
            </p:cNvSpPr>
            <p:nvPr/>
          </p:nvSpPr>
          <p:spPr bwMode="auto">
            <a:xfrm>
              <a:off x="1728" y="3224"/>
              <a:ext cx="2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Calibri"/>
                </a:rPr>
                <a:t>g</a:t>
              </a:r>
            </a:p>
          </p:txBody>
        </p:sp>
        <p:sp>
          <p:nvSpPr>
            <p:cNvPr id="279589" name="Text Box 37"/>
            <p:cNvSpPr txBox="1">
              <a:spLocks noChangeArrowheads="1"/>
            </p:cNvSpPr>
            <p:nvPr/>
          </p:nvSpPr>
          <p:spPr bwMode="auto">
            <a:xfrm>
              <a:off x="576" y="3128"/>
              <a:ext cx="23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</a:rPr>
                <a:t>x</a:t>
              </a:r>
              <a:r>
                <a:rPr lang="en-US" sz="2400" baseline="-25000" dirty="0">
                  <a:latin typeface="Calibri"/>
                </a:rPr>
                <a:t>i</a:t>
              </a:r>
            </a:p>
          </p:txBody>
        </p:sp>
        <p:sp>
          <p:nvSpPr>
            <p:cNvPr id="279590" name="Text Box 38"/>
            <p:cNvSpPr txBox="1">
              <a:spLocks noChangeArrowheads="1"/>
            </p:cNvSpPr>
            <p:nvPr/>
          </p:nvSpPr>
          <p:spPr bwMode="auto">
            <a:xfrm>
              <a:off x="528" y="2504"/>
              <a:ext cx="26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</a:rPr>
                <a:t>x</a:t>
              </a:r>
              <a:r>
                <a:rPr lang="en-US" sz="2400" baseline="-25000" dirty="0">
                  <a:latin typeface="Calibri"/>
                </a:rPr>
                <a:t>1</a:t>
              </a:r>
            </a:p>
          </p:txBody>
        </p:sp>
        <p:sp>
          <p:nvSpPr>
            <p:cNvPr id="279591" name="Text Box 39"/>
            <p:cNvSpPr txBox="1">
              <a:spLocks noChangeArrowheads="1"/>
            </p:cNvSpPr>
            <p:nvPr/>
          </p:nvSpPr>
          <p:spPr bwMode="auto">
            <a:xfrm>
              <a:off x="576" y="3725"/>
              <a:ext cx="26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latin typeface="Calibri"/>
                </a:rPr>
                <a:t>x</a:t>
              </a:r>
              <a:r>
                <a:rPr lang="en-US" sz="2400" baseline="-25000" dirty="0" err="1">
                  <a:latin typeface="Calibri"/>
                </a:rPr>
                <a:t>n</a:t>
              </a:r>
              <a:endParaRPr lang="en-US" sz="2400" baseline="-25000" dirty="0">
                <a:latin typeface="Calibri"/>
              </a:endParaRPr>
            </a:p>
          </p:txBody>
        </p:sp>
        <p:sp>
          <p:nvSpPr>
            <p:cNvPr id="279592" name="Text Box 40"/>
            <p:cNvSpPr txBox="1">
              <a:spLocks noChangeArrowheads="1"/>
            </p:cNvSpPr>
            <p:nvPr/>
          </p:nvSpPr>
          <p:spPr bwMode="auto">
            <a:xfrm>
              <a:off x="2208" y="3176"/>
              <a:ext cx="2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</a:rPr>
                <a:t>y</a:t>
              </a:r>
            </a:p>
          </p:txBody>
        </p:sp>
        <p:sp>
          <p:nvSpPr>
            <p:cNvPr id="279593" name="Text Box 41"/>
            <p:cNvSpPr txBox="1">
              <a:spLocks noChangeArrowheads="1"/>
            </p:cNvSpPr>
            <p:nvPr/>
          </p:nvSpPr>
          <p:spPr bwMode="auto">
            <a:xfrm>
              <a:off x="768" y="3223"/>
              <a:ext cx="26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 err="1">
                  <a:latin typeface="Calibri"/>
                </a:rPr>
                <a:t>w</a:t>
              </a:r>
              <a:r>
                <a:rPr lang="en-US" sz="2000" baseline="-25000" dirty="0" err="1">
                  <a:latin typeface="Calibri"/>
                </a:rPr>
                <a:t>i</a:t>
              </a:r>
              <a:endParaRPr lang="en-US" sz="2000" baseline="-25000" dirty="0">
                <a:latin typeface="Calibri"/>
              </a:endParaRPr>
            </a:p>
          </p:txBody>
        </p:sp>
      </p:grpSp>
      <p:sp>
        <p:nvSpPr>
          <p:cNvPr id="279594" name="Line 42"/>
          <p:cNvSpPr>
            <a:spLocks noChangeShapeType="1"/>
          </p:cNvSpPr>
          <p:nvPr/>
        </p:nvSpPr>
        <p:spPr bwMode="auto">
          <a:xfrm flipV="1">
            <a:off x="3810000" y="3657600"/>
            <a:ext cx="1524000" cy="114300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9596" name="Text Box 44"/>
          <p:cNvSpPr txBox="1">
            <a:spLocks noChangeArrowheads="1"/>
          </p:cNvSpPr>
          <p:nvPr/>
        </p:nvSpPr>
        <p:spPr bwMode="auto">
          <a:xfrm>
            <a:off x="1981200" y="5867400"/>
            <a:ext cx="58445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Acyclic (feed-forward) vs. recurrent networks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60279" y="6488668"/>
            <a:ext cx="3383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K. Hauser’s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705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Inspiration: Neuron cells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077200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483350" y="6488113"/>
            <a:ext cx="2660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Slide credit: Rob Fergus</a:t>
            </a:r>
          </a:p>
        </p:txBody>
      </p:sp>
    </p:spTree>
    <p:extLst>
      <p:ext uri="{BB962C8B-B14F-4D97-AF65-F5344CB8AC3E}">
        <p14:creationId xmlns:p14="http://schemas.microsoft.com/office/powerpoint/2010/main" val="42701884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Two-Layer Feed-Forward </a:t>
            </a:r>
            <a:br>
              <a:rPr lang="en-US" smtClean="0"/>
            </a:br>
            <a:r>
              <a:rPr lang="en-US" smtClean="0"/>
              <a:t>Neural Network</a:t>
            </a:r>
            <a:endParaRPr lang="en-US"/>
          </a:p>
        </p:txBody>
      </p:sp>
      <p:grpSp>
        <p:nvGrpSpPr>
          <p:cNvPr id="280661" name="Group 85"/>
          <p:cNvGrpSpPr>
            <a:grpSpLocks/>
          </p:cNvGrpSpPr>
          <p:nvPr/>
        </p:nvGrpSpPr>
        <p:grpSpPr bwMode="auto">
          <a:xfrm>
            <a:off x="1600200" y="1828800"/>
            <a:ext cx="5578475" cy="4468813"/>
            <a:chOff x="998" y="1344"/>
            <a:chExt cx="3514" cy="2815"/>
          </a:xfrm>
        </p:grpSpPr>
        <p:grpSp>
          <p:nvGrpSpPr>
            <p:cNvPr id="280657" name="Group 81"/>
            <p:cNvGrpSpPr>
              <a:grpSpLocks/>
            </p:cNvGrpSpPr>
            <p:nvPr/>
          </p:nvGrpSpPr>
          <p:grpSpPr bwMode="auto">
            <a:xfrm>
              <a:off x="1248" y="1344"/>
              <a:ext cx="3264" cy="2112"/>
              <a:chOff x="960" y="1536"/>
              <a:chExt cx="3264" cy="2112"/>
            </a:xfrm>
          </p:grpSpPr>
          <p:sp>
            <p:nvSpPr>
              <p:cNvPr id="280617" name="Oval 41"/>
              <p:cNvSpPr>
                <a:spLocks noChangeArrowheads="1"/>
              </p:cNvSpPr>
              <p:nvPr/>
            </p:nvSpPr>
            <p:spPr bwMode="auto">
              <a:xfrm>
                <a:off x="2112" y="1968"/>
                <a:ext cx="576" cy="288"/>
              </a:xfrm>
              <a:prstGeom prst="ellipse">
                <a:avLst/>
              </a:prstGeom>
              <a:solidFill>
                <a:srgbClr val="F0F4F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18" name="Oval 42"/>
              <p:cNvSpPr>
                <a:spLocks noChangeArrowheads="1"/>
              </p:cNvSpPr>
              <p:nvPr/>
            </p:nvSpPr>
            <p:spPr bwMode="auto">
              <a:xfrm>
                <a:off x="2112" y="3120"/>
                <a:ext cx="576" cy="288"/>
              </a:xfrm>
              <a:prstGeom prst="ellipse">
                <a:avLst/>
              </a:prstGeom>
              <a:solidFill>
                <a:srgbClr val="F0F4F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19" name="Oval 43"/>
              <p:cNvSpPr>
                <a:spLocks noChangeArrowheads="1"/>
              </p:cNvSpPr>
              <p:nvPr/>
            </p:nvSpPr>
            <p:spPr bwMode="auto">
              <a:xfrm>
                <a:off x="3264" y="2880"/>
                <a:ext cx="576" cy="288"/>
              </a:xfrm>
              <a:prstGeom prst="ellipse">
                <a:avLst/>
              </a:prstGeom>
              <a:solidFill>
                <a:srgbClr val="F0F4F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0" name="Oval 44"/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576" cy="288"/>
              </a:xfrm>
              <a:prstGeom prst="ellipse">
                <a:avLst/>
              </a:prstGeom>
              <a:solidFill>
                <a:srgbClr val="F0F4F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1" name="Oval 45"/>
              <p:cNvSpPr>
                <a:spLocks noChangeArrowheads="1"/>
              </p:cNvSpPr>
              <p:nvPr/>
            </p:nvSpPr>
            <p:spPr bwMode="auto">
              <a:xfrm>
                <a:off x="3264" y="2256"/>
                <a:ext cx="576" cy="288"/>
              </a:xfrm>
              <a:prstGeom prst="ellipse">
                <a:avLst/>
              </a:prstGeom>
              <a:solidFill>
                <a:srgbClr val="F0F4F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2" name="Rectangle 46"/>
              <p:cNvSpPr>
                <a:spLocks noChangeArrowheads="1"/>
              </p:cNvSpPr>
              <p:nvPr/>
            </p:nvSpPr>
            <p:spPr bwMode="auto">
              <a:xfrm>
                <a:off x="960" y="1536"/>
                <a:ext cx="192" cy="192"/>
              </a:xfrm>
              <a:prstGeom prst="rect">
                <a:avLst/>
              </a:prstGeom>
              <a:solidFill>
                <a:srgbClr val="EFFFEF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3" name="Rectangle 47"/>
              <p:cNvSpPr>
                <a:spLocks noChangeArrowheads="1"/>
              </p:cNvSpPr>
              <p:nvPr/>
            </p:nvSpPr>
            <p:spPr bwMode="auto">
              <a:xfrm>
                <a:off x="960" y="1920"/>
                <a:ext cx="192" cy="192"/>
              </a:xfrm>
              <a:prstGeom prst="rect">
                <a:avLst/>
              </a:prstGeom>
              <a:solidFill>
                <a:srgbClr val="EFFFEF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4" name="Rectangle 48"/>
              <p:cNvSpPr>
                <a:spLocks noChangeArrowheads="1"/>
              </p:cNvSpPr>
              <p:nvPr/>
            </p:nvSpPr>
            <p:spPr bwMode="auto">
              <a:xfrm>
                <a:off x="960" y="2304"/>
                <a:ext cx="192" cy="192"/>
              </a:xfrm>
              <a:prstGeom prst="rect">
                <a:avLst/>
              </a:prstGeom>
              <a:solidFill>
                <a:srgbClr val="EFFFEF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5" name="Rectangle 49"/>
              <p:cNvSpPr>
                <a:spLocks noChangeArrowheads="1"/>
              </p:cNvSpPr>
              <p:nvPr/>
            </p:nvSpPr>
            <p:spPr bwMode="auto">
              <a:xfrm>
                <a:off x="960" y="2688"/>
                <a:ext cx="192" cy="192"/>
              </a:xfrm>
              <a:prstGeom prst="rect">
                <a:avLst/>
              </a:prstGeom>
              <a:solidFill>
                <a:srgbClr val="EFFFEF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6" name="Rectangle 50"/>
              <p:cNvSpPr>
                <a:spLocks noChangeArrowheads="1"/>
              </p:cNvSpPr>
              <p:nvPr/>
            </p:nvSpPr>
            <p:spPr bwMode="auto">
              <a:xfrm>
                <a:off x="960" y="3072"/>
                <a:ext cx="192" cy="192"/>
              </a:xfrm>
              <a:prstGeom prst="rect">
                <a:avLst/>
              </a:prstGeom>
              <a:solidFill>
                <a:srgbClr val="EFFFEF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7" name="Rectangle 51"/>
              <p:cNvSpPr>
                <a:spLocks noChangeArrowheads="1"/>
              </p:cNvSpPr>
              <p:nvPr/>
            </p:nvSpPr>
            <p:spPr bwMode="auto">
              <a:xfrm>
                <a:off x="960" y="3456"/>
                <a:ext cx="192" cy="192"/>
              </a:xfrm>
              <a:prstGeom prst="rect">
                <a:avLst/>
              </a:prstGeom>
              <a:solidFill>
                <a:srgbClr val="EFFFEF"/>
              </a:solidFill>
              <a:ln w="9525">
                <a:solidFill>
                  <a:srgbClr val="0066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628" name="Line 52"/>
              <p:cNvSpPr>
                <a:spLocks noChangeShapeType="1"/>
              </p:cNvSpPr>
              <p:nvPr/>
            </p:nvSpPr>
            <p:spPr bwMode="auto">
              <a:xfrm>
                <a:off x="1152" y="1632"/>
                <a:ext cx="960" cy="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30" name="Line 54"/>
              <p:cNvSpPr>
                <a:spLocks noChangeShapeType="1"/>
              </p:cNvSpPr>
              <p:nvPr/>
            </p:nvSpPr>
            <p:spPr bwMode="auto">
              <a:xfrm>
                <a:off x="1152" y="1632"/>
                <a:ext cx="960" cy="10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31" name="Line 55"/>
              <p:cNvSpPr>
                <a:spLocks noChangeShapeType="1"/>
              </p:cNvSpPr>
              <p:nvPr/>
            </p:nvSpPr>
            <p:spPr bwMode="auto">
              <a:xfrm>
                <a:off x="1152" y="1632"/>
                <a:ext cx="960" cy="16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32" name="Line 56"/>
              <p:cNvSpPr>
                <a:spLocks noChangeShapeType="1"/>
              </p:cNvSpPr>
              <p:nvPr/>
            </p:nvSpPr>
            <p:spPr bwMode="auto">
              <a:xfrm>
                <a:off x="1152" y="2016"/>
                <a:ext cx="96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33" name="Line 57"/>
              <p:cNvSpPr>
                <a:spLocks noChangeShapeType="1"/>
              </p:cNvSpPr>
              <p:nvPr/>
            </p:nvSpPr>
            <p:spPr bwMode="auto">
              <a:xfrm>
                <a:off x="1152" y="2016"/>
                <a:ext cx="960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34" name="Line 58"/>
              <p:cNvSpPr>
                <a:spLocks noChangeShapeType="1"/>
              </p:cNvSpPr>
              <p:nvPr/>
            </p:nvSpPr>
            <p:spPr bwMode="auto">
              <a:xfrm>
                <a:off x="1152" y="2016"/>
                <a:ext cx="960" cy="12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35" name="Line 59"/>
              <p:cNvSpPr>
                <a:spLocks noChangeShapeType="1"/>
              </p:cNvSpPr>
              <p:nvPr/>
            </p:nvSpPr>
            <p:spPr bwMode="auto">
              <a:xfrm>
                <a:off x="1152" y="2400"/>
                <a:ext cx="912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36" name="Line 60"/>
              <p:cNvSpPr>
                <a:spLocks noChangeShapeType="1"/>
              </p:cNvSpPr>
              <p:nvPr/>
            </p:nvSpPr>
            <p:spPr bwMode="auto">
              <a:xfrm>
                <a:off x="1152" y="2400"/>
                <a:ext cx="960" cy="8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37" name="Line 61"/>
              <p:cNvSpPr>
                <a:spLocks noChangeShapeType="1"/>
              </p:cNvSpPr>
              <p:nvPr/>
            </p:nvSpPr>
            <p:spPr bwMode="auto">
              <a:xfrm flipV="1">
                <a:off x="1152" y="2112"/>
                <a:ext cx="96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39" name="Line 63"/>
              <p:cNvSpPr>
                <a:spLocks noChangeShapeType="1"/>
              </p:cNvSpPr>
              <p:nvPr/>
            </p:nvSpPr>
            <p:spPr bwMode="auto">
              <a:xfrm flipV="1">
                <a:off x="1152" y="2688"/>
                <a:ext cx="912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0" name="Line 64"/>
              <p:cNvSpPr>
                <a:spLocks noChangeShapeType="1"/>
              </p:cNvSpPr>
              <p:nvPr/>
            </p:nvSpPr>
            <p:spPr bwMode="auto">
              <a:xfrm>
                <a:off x="1152" y="3168"/>
                <a:ext cx="960" cy="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1" name="Line 65"/>
              <p:cNvSpPr>
                <a:spLocks noChangeShapeType="1"/>
              </p:cNvSpPr>
              <p:nvPr/>
            </p:nvSpPr>
            <p:spPr bwMode="auto">
              <a:xfrm>
                <a:off x="1152" y="2784"/>
                <a:ext cx="960" cy="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2" name="Line 66"/>
              <p:cNvSpPr>
                <a:spLocks noChangeShapeType="1"/>
              </p:cNvSpPr>
              <p:nvPr/>
            </p:nvSpPr>
            <p:spPr bwMode="auto">
              <a:xfrm flipV="1">
                <a:off x="1152" y="2112"/>
                <a:ext cx="960" cy="10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3" name="Line 67"/>
              <p:cNvSpPr>
                <a:spLocks noChangeShapeType="1"/>
              </p:cNvSpPr>
              <p:nvPr/>
            </p:nvSpPr>
            <p:spPr bwMode="auto">
              <a:xfrm flipV="1">
                <a:off x="1152" y="2112"/>
                <a:ext cx="960" cy="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4" name="Line 68"/>
              <p:cNvSpPr>
                <a:spLocks noChangeShapeType="1"/>
              </p:cNvSpPr>
              <p:nvPr/>
            </p:nvSpPr>
            <p:spPr bwMode="auto">
              <a:xfrm flipV="1">
                <a:off x="1152" y="2688"/>
                <a:ext cx="912" cy="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5" name="Line 69"/>
              <p:cNvSpPr>
                <a:spLocks noChangeShapeType="1"/>
              </p:cNvSpPr>
              <p:nvPr/>
            </p:nvSpPr>
            <p:spPr bwMode="auto">
              <a:xfrm flipV="1">
                <a:off x="1152" y="3264"/>
                <a:ext cx="960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6" name="Line 70"/>
              <p:cNvSpPr>
                <a:spLocks noChangeShapeType="1"/>
              </p:cNvSpPr>
              <p:nvPr/>
            </p:nvSpPr>
            <p:spPr bwMode="auto">
              <a:xfrm flipV="1">
                <a:off x="1152" y="2688"/>
                <a:ext cx="960" cy="8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7" name="Line 71"/>
              <p:cNvSpPr>
                <a:spLocks noChangeShapeType="1"/>
              </p:cNvSpPr>
              <p:nvPr/>
            </p:nvSpPr>
            <p:spPr bwMode="auto">
              <a:xfrm flipV="1">
                <a:off x="1152" y="2112"/>
                <a:ext cx="960" cy="1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8" name="Line 72"/>
              <p:cNvSpPr>
                <a:spLocks noChangeShapeType="1"/>
              </p:cNvSpPr>
              <p:nvPr/>
            </p:nvSpPr>
            <p:spPr bwMode="auto">
              <a:xfrm>
                <a:off x="2688" y="2112"/>
                <a:ext cx="576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49" name="Line 73"/>
              <p:cNvSpPr>
                <a:spLocks noChangeShapeType="1"/>
              </p:cNvSpPr>
              <p:nvPr/>
            </p:nvSpPr>
            <p:spPr bwMode="auto">
              <a:xfrm>
                <a:off x="2688" y="2112"/>
                <a:ext cx="576" cy="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50" name="Line 74"/>
              <p:cNvSpPr>
                <a:spLocks noChangeShapeType="1"/>
              </p:cNvSpPr>
              <p:nvPr/>
            </p:nvSpPr>
            <p:spPr bwMode="auto">
              <a:xfrm flipV="1">
                <a:off x="2688" y="2400"/>
                <a:ext cx="576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51" name="Line 75"/>
              <p:cNvSpPr>
                <a:spLocks noChangeShapeType="1"/>
              </p:cNvSpPr>
              <p:nvPr/>
            </p:nvSpPr>
            <p:spPr bwMode="auto">
              <a:xfrm>
                <a:off x="2688" y="2688"/>
                <a:ext cx="576" cy="3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53" name="Line 77"/>
              <p:cNvSpPr>
                <a:spLocks noChangeShapeType="1"/>
              </p:cNvSpPr>
              <p:nvPr/>
            </p:nvSpPr>
            <p:spPr bwMode="auto">
              <a:xfrm flipV="1">
                <a:off x="2688" y="3024"/>
                <a:ext cx="576" cy="2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54" name="Line 78"/>
              <p:cNvSpPr>
                <a:spLocks noChangeShapeType="1"/>
              </p:cNvSpPr>
              <p:nvPr/>
            </p:nvSpPr>
            <p:spPr bwMode="auto">
              <a:xfrm>
                <a:off x="3840" y="2400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55" name="Line 79"/>
              <p:cNvSpPr>
                <a:spLocks noChangeShapeType="1"/>
              </p:cNvSpPr>
              <p:nvPr/>
            </p:nvSpPr>
            <p:spPr bwMode="auto">
              <a:xfrm>
                <a:off x="3840" y="302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0656" name="Line 80"/>
              <p:cNvSpPr>
                <a:spLocks noChangeShapeType="1"/>
              </p:cNvSpPr>
              <p:nvPr/>
            </p:nvSpPr>
            <p:spPr bwMode="auto">
              <a:xfrm flipV="1">
                <a:off x="2688" y="2400"/>
                <a:ext cx="576" cy="8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80658" name="Text Box 82"/>
            <p:cNvSpPr txBox="1">
              <a:spLocks noChangeArrowheads="1"/>
            </p:cNvSpPr>
            <p:nvPr/>
          </p:nvSpPr>
          <p:spPr bwMode="auto">
            <a:xfrm>
              <a:off x="998" y="3629"/>
              <a:ext cx="6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Inputs</a:t>
              </a:r>
            </a:p>
          </p:txBody>
        </p:sp>
        <p:sp>
          <p:nvSpPr>
            <p:cNvPr id="280659" name="Text Box 83"/>
            <p:cNvSpPr txBox="1">
              <a:spLocks noChangeArrowheads="1"/>
            </p:cNvSpPr>
            <p:nvPr/>
          </p:nvSpPr>
          <p:spPr bwMode="auto">
            <a:xfrm>
              <a:off x="2308" y="3629"/>
              <a:ext cx="684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Hidden</a:t>
              </a:r>
            </a:p>
            <a:p>
              <a:pPr algn="ctr"/>
              <a:r>
                <a:rPr lang="en-US" sz="2400" dirty="0">
                  <a:latin typeface="Calibri"/>
                  <a:cs typeface="Calibri"/>
                </a:rPr>
                <a:t>layer</a:t>
              </a:r>
            </a:p>
          </p:txBody>
        </p:sp>
        <p:sp>
          <p:nvSpPr>
            <p:cNvPr id="280660" name="Text Box 84"/>
            <p:cNvSpPr txBox="1">
              <a:spLocks noChangeArrowheads="1"/>
            </p:cNvSpPr>
            <p:nvPr/>
          </p:nvSpPr>
          <p:spPr bwMode="auto">
            <a:xfrm>
              <a:off x="3553" y="3636"/>
              <a:ext cx="68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Calibri"/>
                  <a:cs typeface="Calibri"/>
                </a:rPr>
                <a:t>Output</a:t>
              </a:r>
            </a:p>
            <a:p>
              <a:pPr algn="ctr"/>
              <a:r>
                <a:rPr lang="en-US" sz="2400" dirty="0">
                  <a:latin typeface="Calibri"/>
                  <a:cs typeface="Calibri"/>
                </a:rPr>
                <a:t>layer</a:t>
              </a:r>
            </a:p>
          </p:txBody>
        </p:sp>
      </p:grpSp>
      <p:sp>
        <p:nvSpPr>
          <p:cNvPr id="280662" name="Text Box 86"/>
          <p:cNvSpPr txBox="1">
            <a:spLocks noChangeArrowheads="1"/>
          </p:cNvSpPr>
          <p:nvPr/>
        </p:nvSpPr>
        <p:spPr bwMode="auto">
          <a:xfrm>
            <a:off x="2803525" y="1717675"/>
            <a:ext cx="4810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/>
              </a:rPr>
              <a:t>w</a:t>
            </a:r>
            <a:r>
              <a:rPr lang="en-US" baseline="-25000" dirty="0">
                <a:latin typeface="Calibri"/>
              </a:rPr>
              <a:t>1j</a:t>
            </a:r>
          </a:p>
        </p:txBody>
      </p:sp>
      <p:sp>
        <p:nvSpPr>
          <p:cNvPr id="280663" name="Text Box 87"/>
          <p:cNvSpPr txBox="1">
            <a:spLocks noChangeArrowheads="1"/>
          </p:cNvSpPr>
          <p:nvPr/>
        </p:nvSpPr>
        <p:spPr bwMode="auto">
          <a:xfrm>
            <a:off x="4860925" y="1717675"/>
            <a:ext cx="497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/>
              </a:rPr>
              <a:t>w</a:t>
            </a:r>
            <a:r>
              <a:rPr lang="en-US" baseline="-25000" dirty="0">
                <a:latin typeface="Calibri"/>
              </a:rPr>
              <a:t>2k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760279" y="6488668"/>
            <a:ext cx="3383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Adapted from K. Hauser’s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300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Multi-Layer Generalization</a:t>
            </a:r>
          </a:p>
        </p:txBody>
      </p:sp>
      <p:sp>
        <p:nvSpPr>
          <p:cNvPr id="29701" name="AutoShape 4"/>
          <p:cNvSpPr>
            <a:spLocks noChangeArrowheads="1"/>
          </p:cNvSpPr>
          <p:nvPr/>
        </p:nvSpPr>
        <p:spPr bwMode="auto">
          <a:xfrm>
            <a:off x="3810000" y="18288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4038600" y="2667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4343400" y="2514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4191000" y="2209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3962400" y="2438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4267200" y="2743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4495800" y="2362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4572000" y="2667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4495800" y="2133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3810000" y="2667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4572000" y="2971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2" name="AutoShape 16"/>
          <p:cNvSpPr>
            <a:spLocks noChangeArrowheads="1"/>
          </p:cNvSpPr>
          <p:nvPr/>
        </p:nvSpPr>
        <p:spPr bwMode="auto">
          <a:xfrm>
            <a:off x="3352800" y="22860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3" name="AutoShape 17"/>
          <p:cNvSpPr>
            <a:spLocks noChangeArrowheads="1"/>
          </p:cNvSpPr>
          <p:nvPr/>
        </p:nvSpPr>
        <p:spPr bwMode="auto">
          <a:xfrm>
            <a:off x="3429000" y="28194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4" name="AutoShape 18"/>
          <p:cNvSpPr>
            <a:spLocks noChangeArrowheads="1"/>
          </p:cNvSpPr>
          <p:nvPr/>
        </p:nvSpPr>
        <p:spPr bwMode="auto">
          <a:xfrm>
            <a:off x="3733800" y="30480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5" name="AutoShape 19"/>
          <p:cNvSpPr>
            <a:spLocks noChangeArrowheads="1"/>
          </p:cNvSpPr>
          <p:nvPr/>
        </p:nvSpPr>
        <p:spPr bwMode="auto">
          <a:xfrm>
            <a:off x="4114800" y="34290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6" name="AutoShape 20"/>
          <p:cNvSpPr>
            <a:spLocks noChangeArrowheads="1"/>
          </p:cNvSpPr>
          <p:nvPr/>
        </p:nvSpPr>
        <p:spPr bwMode="auto">
          <a:xfrm>
            <a:off x="3581400" y="32766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7" name="AutoShape 21"/>
          <p:cNvSpPr>
            <a:spLocks noChangeArrowheads="1"/>
          </p:cNvSpPr>
          <p:nvPr/>
        </p:nvSpPr>
        <p:spPr bwMode="auto">
          <a:xfrm>
            <a:off x="4114800" y="18288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8" name="AutoShape 22"/>
          <p:cNvSpPr>
            <a:spLocks noChangeArrowheads="1"/>
          </p:cNvSpPr>
          <p:nvPr/>
        </p:nvSpPr>
        <p:spPr bwMode="auto">
          <a:xfrm>
            <a:off x="4419600" y="33528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9" name="AutoShape 23"/>
          <p:cNvSpPr>
            <a:spLocks noChangeArrowheads="1"/>
          </p:cNvSpPr>
          <p:nvPr/>
        </p:nvSpPr>
        <p:spPr bwMode="auto">
          <a:xfrm>
            <a:off x="4876800" y="29718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20" name="AutoShape 24"/>
          <p:cNvSpPr>
            <a:spLocks noChangeArrowheads="1"/>
          </p:cNvSpPr>
          <p:nvPr/>
        </p:nvSpPr>
        <p:spPr bwMode="auto">
          <a:xfrm>
            <a:off x="4953000" y="25908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21" name="AutoShape 25"/>
          <p:cNvSpPr>
            <a:spLocks noChangeArrowheads="1"/>
          </p:cNvSpPr>
          <p:nvPr/>
        </p:nvSpPr>
        <p:spPr bwMode="auto">
          <a:xfrm>
            <a:off x="5181600" y="22860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22" name="AutoShape 26"/>
          <p:cNvSpPr>
            <a:spLocks noChangeArrowheads="1"/>
          </p:cNvSpPr>
          <p:nvPr/>
        </p:nvSpPr>
        <p:spPr bwMode="auto">
          <a:xfrm>
            <a:off x="4800600" y="23622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23" name="AutoShape 27"/>
          <p:cNvSpPr>
            <a:spLocks noChangeArrowheads="1"/>
          </p:cNvSpPr>
          <p:nvPr/>
        </p:nvSpPr>
        <p:spPr bwMode="auto">
          <a:xfrm>
            <a:off x="4800600" y="2057400"/>
            <a:ext cx="228600" cy="1524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3048000" y="2438400"/>
            <a:ext cx="2209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3748088" y="5105400"/>
            <a:ext cx="828675" cy="641350"/>
            <a:chOff x="2361" y="3216"/>
            <a:chExt cx="522" cy="404"/>
          </a:xfrm>
        </p:grpSpPr>
        <p:sp>
          <p:nvSpPr>
            <p:cNvPr id="29744" name="Oval 39"/>
            <p:cNvSpPr>
              <a:spLocks noChangeArrowheads="1"/>
            </p:cNvSpPr>
            <p:nvPr/>
          </p:nvSpPr>
          <p:spPr bwMode="auto">
            <a:xfrm>
              <a:off x="2557" y="321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45" name="Line 42"/>
            <p:cNvSpPr>
              <a:spLocks noChangeShapeType="1"/>
            </p:cNvSpPr>
            <p:nvPr/>
          </p:nvSpPr>
          <p:spPr bwMode="auto">
            <a:xfrm flipH="1" flipV="1">
              <a:off x="2701" y="3380"/>
              <a:ext cx="18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46" name="Line 45"/>
            <p:cNvSpPr>
              <a:spLocks noChangeShapeType="1"/>
            </p:cNvSpPr>
            <p:nvPr/>
          </p:nvSpPr>
          <p:spPr bwMode="auto">
            <a:xfrm flipV="1">
              <a:off x="2361" y="3384"/>
              <a:ext cx="235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895" name="AutoShape 31"/>
          <p:cNvSpPr>
            <a:spLocks noChangeAspect="1" noChangeArrowheads="1"/>
          </p:cNvSpPr>
          <p:nvPr/>
        </p:nvSpPr>
        <p:spPr bwMode="auto">
          <a:xfrm rot="1560000">
            <a:off x="3657600" y="1752600"/>
            <a:ext cx="1544638" cy="1279525"/>
          </a:xfrm>
          <a:prstGeom prst="triangle">
            <a:avLst>
              <a:gd name="adj" fmla="val 50000"/>
            </a:avLst>
          </a:prstGeom>
          <a:solidFill>
            <a:srgbClr val="CCFF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3495675" y="4495800"/>
            <a:ext cx="1401763" cy="685800"/>
            <a:chOff x="2202" y="2832"/>
            <a:chExt cx="883" cy="432"/>
          </a:xfrm>
        </p:grpSpPr>
        <p:sp>
          <p:nvSpPr>
            <p:cNvPr id="29740" name="Line 43"/>
            <p:cNvSpPr>
              <a:spLocks noChangeShapeType="1"/>
            </p:cNvSpPr>
            <p:nvPr/>
          </p:nvSpPr>
          <p:spPr bwMode="auto">
            <a:xfrm flipV="1">
              <a:off x="2653" y="30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41" name="Line 44"/>
            <p:cNvSpPr>
              <a:spLocks noChangeShapeType="1"/>
            </p:cNvSpPr>
            <p:nvPr/>
          </p:nvSpPr>
          <p:spPr bwMode="auto">
            <a:xfrm flipV="1">
              <a:off x="2202" y="2980"/>
              <a:ext cx="374" cy="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42" name="Oval 37"/>
            <p:cNvSpPr>
              <a:spLocks noChangeArrowheads="1"/>
            </p:cNvSpPr>
            <p:nvPr/>
          </p:nvSpPr>
          <p:spPr bwMode="auto">
            <a:xfrm>
              <a:off x="2557" y="283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43" name="Line 47"/>
            <p:cNvSpPr>
              <a:spLocks noChangeShapeType="1"/>
            </p:cNvSpPr>
            <p:nvPr/>
          </p:nvSpPr>
          <p:spPr bwMode="auto">
            <a:xfrm flipH="1" flipV="1">
              <a:off x="2735" y="2995"/>
              <a:ext cx="350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898" name="Line 34"/>
          <p:cNvSpPr>
            <a:spLocks noChangeShapeType="1"/>
          </p:cNvSpPr>
          <p:nvPr/>
        </p:nvSpPr>
        <p:spPr bwMode="auto">
          <a:xfrm>
            <a:off x="4686300" y="1447800"/>
            <a:ext cx="2286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3830638" y="5105400"/>
            <a:ext cx="1371600" cy="701675"/>
            <a:chOff x="2413" y="3216"/>
            <a:chExt cx="864" cy="442"/>
          </a:xfrm>
        </p:grpSpPr>
        <p:sp>
          <p:nvSpPr>
            <p:cNvPr id="29737" name="Line 46"/>
            <p:cNvSpPr>
              <a:spLocks noChangeShapeType="1"/>
            </p:cNvSpPr>
            <p:nvPr/>
          </p:nvSpPr>
          <p:spPr bwMode="auto">
            <a:xfrm flipV="1">
              <a:off x="2989" y="3399"/>
              <a:ext cx="154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38" name="Oval 40"/>
            <p:cNvSpPr>
              <a:spLocks noChangeArrowheads="1"/>
            </p:cNvSpPr>
            <p:nvPr/>
          </p:nvSpPr>
          <p:spPr bwMode="auto">
            <a:xfrm>
              <a:off x="3085" y="321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39" name="Line 48"/>
            <p:cNvSpPr>
              <a:spLocks noChangeShapeType="1"/>
            </p:cNvSpPr>
            <p:nvPr/>
          </p:nvSpPr>
          <p:spPr bwMode="auto">
            <a:xfrm flipV="1">
              <a:off x="2413" y="3355"/>
              <a:ext cx="686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894" name="Line 30"/>
          <p:cNvSpPr>
            <a:spLocks noChangeShapeType="1"/>
          </p:cNvSpPr>
          <p:nvPr/>
        </p:nvSpPr>
        <p:spPr bwMode="auto">
          <a:xfrm flipV="1">
            <a:off x="3048000" y="1600200"/>
            <a:ext cx="19812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56"/>
          <p:cNvGrpSpPr>
            <a:grpSpLocks/>
          </p:cNvGrpSpPr>
          <p:nvPr/>
        </p:nvGrpSpPr>
        <p:grpSpPr bwMode="auto">
          <a:xfrm>
            <a:off x="3221038" y="5105400"/>
            <a:ext cx="1600200" cy="914400"/>
            <a:chOff x="2029" y="3216"/>
            <a:chExt cx="1008" cy="576"/>
          </a:xfrm>
        </p:grpSpPr>
        <p:sp>
          <p:nvSpPr>
            <p:cNvPr id="29732" name="Oval 35"/>
            <p:cNvSpPr>
              <a:spLocks noChangeArrowheads="1"/>
            </p:cNvSpPr>
            <p:nvPr/>
          </p:nvSpPr>
          <p:spPr bwMode="auto">
            <a:xfrm>
              <a:off x="2221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33" name="Oval 36"/>
            <p:cNvSpPr>
              <a:spLocks noChangeArrowheads="1"/>
            </p:cNvSpPr>
            <p:nvPr/>
          </p:nvSpPr>
          <p:spPr bwMode="auto">
            <a:xfrm>
              <a:off x="2845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34" name="Oval 38"/>
            <p:cNvSpPr>
              <a:spLocks noChangeArrowheads="1"/>
            </p:cNvSpPr>
            <p:nvPr/>
          </p:nvSpPr>
          <p:spPr bwMode="auto">
            <a:xfrm>
              <a:off x="2029" y="3216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35" name="Line 41"/>
            <p:cNvSpPr>
              <a:spLocks noChangeShapeType="1"/>
            </p:cNvSpPr>
            <p:nvPr/>
          </p:nvSpPr>
          <p:spPr bwMode="auto">
            <a:xfrm flipH="1" flipV="1">
              <a:off x="2173" y="3408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36" name="Line 49"/>
            <p:cNvSpPr>
              <a:spLocks noChangeShapeType="1"/>
            </p:cNvSpPr>
            <p:nvPr/>
          </p:nvSpPr>
          <p:spPr bwMode="auto">
            <a:xfrm flipH="1" flipV="1">
              <a:off x="2221" y="3360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6483350" y="6488113"/>
            <a:ext cx="25794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Slide credit: </a:t>
            </a:r>
            <a:r>
              <a:rPr lang="en-US" sz="1800" dirty="0" smtClean="0"/>
              <a:t>T. Martinez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09044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8" presetClass="entr" presetSubtype="1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36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2" grpId="0" animBg="1"/>
      <p:bldP spid="36895" grpId="0" animBg="1"/>
      <p:bldP spid="36898" grpId="0" animBg="1"/>
      <p:bldP spid="3689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120935</TotalTime>
  <Words>1542</Words>
  <Application>Microsoft Macintosh PowerPoint</Application>
  <PresentationFormat>On-screen Show (4:3)</PresentationFormat>
  <Paragraphs>298</Paragraphs>
  <Slides>41</Slides>
  <Notes>23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Document</vt:lpstr>
      <vt:lpstr>PowerPoint Presentation</vt:lpstr>
      <vt:lpstr>Announcements</vt:lpstr>
      <vt:lpstr>PowerPoint Presentation</vt:lpstr>
      <vt:lpstr>Perceptron </vt:lpstr>
      <vt:lpstr>Unit (Neuron)</vt:lpstr>
      <vt:lpstr>Neural Network</vt:lpstr>
      <vt:lpstr>Inspiration: Neuron cells</vt:lpstr>
      <vt:lpstr>Two-Layer Feed-Forward  Neural Network</vt:lpstr>
      <vt:lpstr>Multi-Layer Generalization</vt:lpstr>
      <vt:lpstr>PowerPoint Presentation</vt:lpstr>
      <vt:lpstr>Networks with hidden layers</vt:lpstr>
      <vt:lpstr>Backpropagation Algorithm</vt:lpstr>
      <vt:lpstr>PowerPoint Presentation</vt:lpstr>
      <vt:lpstr>Understanding Backpropagation</vt:lpstr>
      <vt:lpstr>Understanding Backpropagation</vt:lpstr>
      <vt:lpstr>Understanding Backpropagation</vt:lpstr>
      <vt:lpstr>Stochastic Gradient Descent</vt:lpstr>
      <vt:lpstr>Understanding Backpropagation</vt:lpstr>
      <vt:lpstr>Understanding Backpropagation</vt:lpstr>
      <vt:lpstr>Understanding Backpropagation</vt:lpstr>
      <vt:lpstr>Understanding Backpropagation</vt:lpstr>
      <vt:lpstr>Understanding Backpropagation</vt:lpstr>
      <vt:lpstr>Understanding Backpropagation</vt:lpstr>
      <vt:lpstr>Stochastic Gradient Descent</vt:lpstr>
      <vt:lpstr>Caveats</vt:lpstr>
      <vt:lpstr>Neural networks</vt:lpstr>
      <vt:lpstr>An aside: k nearest neighbor classifiers</vt:lpstr>
      <vt:lpstr>K nearest neighbors</vt:lpstr>
      <vt:lpstr>K nearest neighbors</vt:lpstr>
      <vt:lpstr>Summary of classifiers so far</vt:lpstr>
      <vt:lpstr>PowerPoint Presentation</vt:lpstr>
      <vt:lpstr>Neural Nets: 1960s-1990s</vt:lpstr>
      <vt:lpstr>Success story: handwritten digit recognition (LeCun, 1989)</vt:lpstr>
      <vt:lpstr>Network structure</vt:lpstr>
      <vt:lpstr>Use backprop to train</vt:lpstr>
      <vt:lpstr>Worked better than other techniques (LeCun 1989)</vt:lpstr>
      <vt:lpstr>More complex architectures…</vt:lpstr>
      <vt:lpstr>Convolutional Neural Networks</vt:lpstr>
      <vt:lpstr>But other techniques catching up (LeCun 1998)</vt:lpstr>
      <vt:lpstr>Late 1990s-2010: Another decline</vt:lpstr>
      <vt:lpstr>2000’s: Return to the simple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David Crandall</cp:lastModifiedBy>
  <cp:revision>706</cp:revision>
  <cp:lastPrinted>2013-02-23T20:28:37Z</cp:lastPrinted>
  <dcterms:created xsi:type="dcterms:W3CDTF">2012-02-19T21:48:47Z</dcterms:created>
  <dcterms:modified xsi:type="dcterms:W3CDTF">2016-12-07T09:37:21Z</dcterms:modified>
</cp:coreProperties>
</file>